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0.jpg" ContentType="image/jp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4.jpg" ContentType="image/jp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0"/>
  </p:notesMasterIdLst>
  <p:sldIdLst>
    <p:sldId id="370" r:id="rId2"/>
    <p:sldId id="390" r:id="rId3"/>
    <p:sldId id="391" r:id="rId4"/>
    <p:sldId id="392" r:id="rId5"/>
    <p:sldId id="393" r:id="rId6"/>
    <p:sldId id="394" r:id="rId7"/>
    <p:sldId id="395" r:id="rId8"/>
    <p:sldId id="401" r:id="rId9"/>
    <p:sldId id="402" r:id="rId10"/>
    <p:sldId id="403" r:id="rId11"/>
    <p:sldId id="404" r:id="rId12"/>
    <p:sldId id="295" r:id="rId13"/>
    <p:sldId id="405" r:id="rId14"/>
    <p:sldId id="406" r:id="rId15"/>
    <p:sldId id="419" r:id="rId16"/>
    <p:sldId id="418" r:id="rId17"/>
    <p:sldId id="407" r:id="rId18"/>
    <p:sldId id="408" r:id="rId19"/>
    <p:sldId id="397" r:id="rId20"/>
    <p:sldId id="413" r:id="rId21"/>
    <p:sldId id="399" r:id="rId22"/>
    <p:sldId id="414" r:id="rId23"/>
    <p:sldId id="316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425" r:id="rId33"/>
    <p:sldId id="380" r:id="rId34"/>
    <p:sldId id="381" r:id="rId35"/>
    <p:sldId id="382" r:id="rId36"/>
    <p:sldId id="383" r:id="rId37"/>
    <p:sldId id="384" r:id="rId38"/>
    <p:sldId id="385" r:id="rId39"/>
    <p:sldId id="424" r:id="rId40"/>
    <p:sldId id="421" r:id="rId41"/>
    <p:sldId id="270" r:id="rId42"/>
    <p:sldId id="426" r:id="rId43"/>
    <p:sldId id="423" r:id="rId44"/>
    <p:sldId id="388" r:id="rId45"/>
    <p:sldId id="427" r:id="rId46"/>
    <p:sldId id="330" r:id="rId47"/>
    <p:sldId id="400" r:id="rId48"/>
    <p:sldId id="341" r:id="rId4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23F4"/>
    <a:srgbClr val="167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02" autoAdjust="0"/>
    <p:restoredTop sz="91345"/>
  </p:normalViewPr>
  <p:slideViewPr>
    <p:cSldViewPr snapToGrid="0">
      <p:cViewPr varScale="1">
        <p:scale>
          <a:sx n="117" d="100"/>
          <a:sy n="117" d="100"/>
        </p:scale>
        <p:origin x="2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33.wmf"/><Relationship Id="rId1" Type="http://schemas.openxmlformats.org/officeDocument/2006/relationships/image" Target="../media/image3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29.wmf"/><Relationship Id="rId1" Type="http://schemas.openxmlformats.org/officeDocument/2006/relationships/image" Target="../media/image31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2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39.wmf"/><Relationship Id="rId4" Type="http://schemas.openxmlformats.org/officeDocument/2006/relationships/image" Target="../media/image25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39.wmf"/><Relationship Id="rId1" Type="http://schemas.openxmlformats.org/officeDocument/2006/relationships/image" Target="../media/image26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5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3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D8C2E-17D0-C94A-B7DD-D23E6C46CB48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4B418-2BBD-B144-9684-40EBA1CDE23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5354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459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812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2219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69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535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06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00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405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372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735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229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B418-2BBD-B144-9684-40EBA1CDE23C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6768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B418-2BBD-B144-9684-40EBA1CDE23C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7938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8093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51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39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716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929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4B418-2BBD-B144-9684-40EBA1CDE23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5540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561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2056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54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92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5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4655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0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839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01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0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88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479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4212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8.png"/><Relationship Id="rId4" Type="http://schemas.openxmlformats.org/officeDocument/2006/relationships/image" Target="../media/image2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0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1.wmf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1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8.png"/><Relationship Id="rId4" Type="http://schemas.openxmlformats.org/officeDocument/2006/relationships/image" Target="../media/image33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4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28.png"/><Relationship Id="rId4" Type="http://schemas.openxmlformats.org/officeDocument/2006/relationships/image" Target="../media/image31.wmf"/><Relationship Id="rId9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8.png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31.wmf"/><Relationship Id="rId9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29.wmf"/><Relationship Id="rId10" Type="http://schemas.openxmlformats.org/officeDocument/2006/relationships/image" Target="../media/image38.png"/><Relationship Id="rId4" Type="http://schemas.openxmlformats.org/officeDocument/2006/relationships/oleObject" Target="../embeddings/oleObject25.bin"/><Relationship Id="rId9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2.png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7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25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30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image" Target="../media/image51.png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26.wmf"/><Relationship Id="rId10" Type="http://schemas.openxmlformats.org/officeDocument/2006/relationships/image" Target="../media/image52.png"/><Relationship Id="rId4" Type="http://schemas.openxmlformats.org/officeDocument/2006/relationships/oleObject" Target="../embeddings/oleObject31.bin"/><Relationship Id="rId9" Type="http://schemas.openxmlformats.org/officeDocument/2006/relationships/image" Target="../media/image25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oleObject" Target="../embeddings/oleObject34.bin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2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3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57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286" y="258282"/>
            <a:ext cx="877742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3200" spc="5" dirty="0">
                <a:solidFill>
                  <a:schemeClr val="accent2">
                    <a:lumMod val="75000"/>
                  </a:schemeClr>
                </a:solidFill>
              </a:rPr>
              <a:t>数据分析与数据挖掘</a:t>
            </a:r>
            <a:endParaRPr sz="2000" dirty="0">
              <a:solidFill>
                <a:schemeClr val="accent2">
                  <a:lumMod val="75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0785" y="2564804"/>
            <a:ext cx="4142104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470"/>
              </a:lnSpc>
            </a:pPr>
            <a:r>
              <a:rPr sz="5400" dirty="0">
                <a:solidFill>
                  <a:srgbClr val="0000FF"/>
                </a:solidFill>
                <a:latin typeface="FangSong"/>
                <a:cs typeface="FangSong"/>
              </a:rPr>
              <a:t>八、集成学习</a:t>
            </a:r>
            <a:endParaRPr sz="5400" dirty="0">
              <a:latin typeface="FangSong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ea"/>
              </a:rPr>
              <a:t>Bagging</a:t>
            </a:r>
            <a:r>
              <a:rPr lang="zh-CN" altLang="en-US" dirty="0">
                <a:latin typeface="+mn-ea"/>
              </a:rPr>
              <a:t>算法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10" y="1457792"/>
            <a:ext cx="8474619" cy="37198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72666" y="3531742"/>
            <a:ext cx="57374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1200"/>
              </a:spcBef>
            </a:pPr>
            <a:r>
              <a:rPr lang="zh-CN" altLang="en-US" sz="2400" dirty="0">
                <a:solidFill>
                  <a:srgbClr val="0000FF"/>
                </a:solidFill>
                <a:latin typeface="FangSong"/>
                <a:cs typeface="FangSong"/>
              </a:rPr>
              <a:t>每次对自助采样的样本学习一个</a:t>
            </a:r>
            <a:r>
              <a:rPr lang="zh-CN" altLang="en-US" sz="2400">
                <a:solidFill>
                  <a:srgbClr val="0000FF"/>
                </a:solidFill>
                <a:latin typeface="FangSong"/>
                <a:cs typeface="FangSong"/>
              </a:rPr>
              <a:t>基分类器</a:t>
            </a:r>
            <a:endParaRPr lang="zh-CN" altLang="en-US" sz="2400" dirty="0">
              <a:solidFill>
                <a:prstClr val="black"/>
              </a:solidFill>
              <a:latin typeface="FangSong"/>
              <a:cs typeface="FangSong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24539" y="5177642"/>
            <a:ext cx="61158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新魏" charset="-122"/>
              </a:rPr>
              <a:t>将数据放在这 </a:t>
            </a:r>
            <a:r>
              <a:rPr lang="en-US" altLang="zh-CN" sz="2400" dirty="0">
                <a:solidFill>
                  <a:srgbClr val="FF0000"/>
                </a:solidFill>
                <a:latin typeface="Times New Roman" charset="0"/>
              </a:rPr>
              <a:t>t</a:t>
            </a:r>
            <a:r>
              <a:rPr lang="zh-CN" altLang="en-US" sz="2400" dirty="0">
                <a:solidFill>
                  <a:srgbClr val="FF0000"/>
                </a:solidFill>
                <a:latin typeface="Times New Roman" charset="0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华文新魏" charset="-122"/>
              </a:rPr>
              <a:t>个分类器上，最后根据这 </a:t>
            </a:r>
            <a:r>
              <a:rPr lang="en-US" altLang="zh-CN" sz="2400" dirty="0">
                <a:solidFill>
                  <a:srgbClr val="FF0000"/>
                </a:solidFill>
                <a:latin typeface="Times New Roman" charset="0"/>
              </a:rPr>
              <a:t>t </a:t>
            </a:r>
            <a:r>
              <a:rPr lang="zh-CN" altLang="en-US" sz="2400" dirty="0">
                <a:solidFill>
                  <a:srgbClr val="FF0000"/>
                </a:solidFill>
                <a:latin typeface="华文新魏" charset="-122"/>
              </a:rPr>
              <a:t>个分类器的投票结果，决定数据属于哪一类 </a:t>
            </a:r>
            <a:endParaRPr lang="zh-CN" altLang="en-US" sz="2400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0154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ea"/>
              </a:rPr>
              <a:t>Bagging</a:t>
            </a:r>
            <a:r>
              <a:rPr lang="zh-CN" altLang="en-US" dirty="0">
                <a:latin typeface="+mn-ea"/>
              </a:rPr>
              <a:t>算法特点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1340378"/>
            <a:ext cx="8616950" cy="4213755"/>
          </a:xfrm>
        </p:spPr>
        <p:txBody>
          <a:bodyPr>
            <a:noAutofit/>
          </a:bodyPr>
          <a:lstStyle/>
          <a:p>
            <a:r>
              <a:rPr kumimoji="1" lang="zh-CN" altLang="en-US" sz="2800" dirty="0"/>
              <a:t>时间复杂度低</a:t>
            </a:r>
          </a:p>
          <a:p>
            <a:pPr lvl="1"/>
            <a:r>
              <a:rPr kumimoji="1" lang="zh-CN" altLang="en-US" sz="2800" dirty="0"/>
              <a:t>假定基学习器的计算复杂度为</a:t>
            </a:r>
            <a:r>
              <a:rPr kumimoji="1" lang="en-US" altLang="zh-CN" sz="2800" dirty="0"/>
              <a:t>O(m)</a:t>
            </a:r>
            <a:r>
              <a:rPr kumimoji="1" lang="zh-CN" altLang="en-US" sz="2800" dirty="0"/>
              <a:t>，采样与投票</a:t>
            </a:r>
            <a:r>
              <a:rPr kumimoji="1" lang="en-US" altLang="zh-CN" sz="2800" dirty="0"/>
              <a:t>/</a:t>
            </a:r>
            <a:r>
              <a:rPr kumimoji="1" lang="zh-CN" altLang="en-US" sz="2800" dirty="0"/>
              <a:t>平均过程的复杂度为</a:t>
            </a:r>
            <a:r>
              <a:rPr kumimoji="1" lang="en-US" altLang="zh-CN" sz="2800" dirty="0"/>
              <a:t>O(s)</a:t>
            </a:r>
            <a:r>
              <a:rPr kumimoji="1" lang="zh-CN" altLang="en-US" sz="2800" dirty="0"/>
              <a:t>，则</a:t>
            </a:r>
            <a:r>
              <a:rPr kumimoji="1" lang="en-US" altLang="zh-CN" sz="2800" dirty="0"/>
              <a:t>bagging</a:t>
            </a:r>
            <a:r>
              <a:rPr kumimoji="1" lang="zh-CN" altLang="en-US" sz="2800" dirty="0"/>
              <a:t>的复杂度大致为</a:t>
            </a:r>
            <a:r>
              <a:rPr kumimoji="1" lang="en-US" altLang="zh-CN" sz="2800" dirty="0"/>
              <a:t>T(O(m)+O(s))</a:t>
            </a:r>
            <a:endParaRPr kumimoji="1" lang="zh-CN" altLang="en-US" sz="2800" dirty="0"/>
          </a:p>
          <a:p>
            <a:pPr lvl="1"/>
            <a:r>
              <a:rPr kumimoji="1" lang="zh-CN" altLang="en-US" sz="2800" dirty="0"/>
              <a:t>由于</a:t>
            </a:r>
            <a:r>
              <a:rPr kumimoji="1" lang="en-US" altLang="zh-CN" sz="2800" dirty="0"/>
              <a:t>O(s)</a:t>
            </a:r>
            <a:r>
              <a:rPr kumimoji="1" lang="zh-CN" altLang="en-US" sz="2800" dirty="0"/>
              <a:t>很小且 </a:t>
            </a:r>
            <a:r>
              <a:rPr kumimoji="1" lang="en-US" altLang="zh-CN" sz="2800" dirty="0"/>
              <a:t>T</a:t>
            </a:r>
            <a:r>
              <a:rPr kumimoji="1" lang="zh-CN" altLang="en-US" sz="2800" dirty="0"/>
              <a:t> 是一个不大的常数</a:t>
            </a:r>
          </a:p>
          <a:p>
            <a:pPr lvl="1"/>
            <a:r>
              <a:rPr kumimoji="1" lang="zh-CN" altLang="en-US" sz="2800" dirty="0"/>
              <a:t>因此训练一个</a:t>
            </a:r>
            <a:r>
              <a:rPr kumimoji="1" lang="en-US" altLang="zh-CN" sz="2800" dirty="0"/>
              <a:t>bagging</a:t>
            </a:r>
            <a:r>
              <a:rPr kumimoji="1" lang="zh-CN" altLang="en-US" sz="2800" dirty="0"/>
              <a:t>集成与直接使用基学习器的</a:t>
            </a:r>
            <a:r>
              <a:rPr kumimoji="1" lang="zh-CN" altLang="en-US" sz="2800" dirty="0">
                <a:solidFill>
                  <a:srgbClr val="C00000"/>
                </a:solidFill>
              </a:rPr>
              <a:t>复杂度同阶</a:t>
            </a:r>
          </a:p>
          <a:p>
            <a:pPr lvl="1"/>
            <a:endParaRPr kumimoji="1" lang="zh-CN" altLang="en-US" sz="2800" dirty="0"/>
          </a:p>
          <a:p>
            <a:r>
              <a:rPr kumimoji="1" lang="zh-CN" altLang="en-US" sz="2800" dirty="0"/>
              <a:t>可使用包外估计</a:t>
            </a:r>
          </a:p>
        </p:txBody>
      </p:sp>
    </p:spTree>
    <p:extLst>
      <p:ext uri="{BB962C8B-B14F-4D97-AF65-F5344CB8AC3E}">
        <p14:creationId xmlns:p14="http://schemas.microsoft.com/office/powerpoint/2010/main" val="1198544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42864"/>
            <a:ext cx="431165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回顾：偏差与方差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370083" cy="1196357"/>
          </a:xfrm>
        </p:spPr>
        <p:txBody>
          <a:bodyPr>
            <a:normAutofit/>
          </a:bodyPr>
          <a:lstStyle/>
          <a:p>
            <a:pPr marL="325800" lvl="1" indent="0">
              <a:buNone/>
            </a:pPr>
            <a:r>
              <a:rPr lang="zh-CN" altLang="en-US" dirty="0">
                <a:latin typeface="+mn-ea"/>
                <a:ea typeface="+mn-ea"/>
              </a:rPr>
              <a:t>一般来说，偏差与方差是有冲突的，称为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偏差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方差窘境</a:t>
            </a:r>
            <a:r>
              <a:rPr lang="zh-CN" altLang="en-US" dirty="0">
                <a:latin typeface="+mn-ea"/>
                <a:ea typeface="+mn-ea"/>
              </a:rPr>
              <a:t>。</a:t>
            </a:r>
            <a:endParaRPr lang="en-US" altLang="zh-CN" dirty="0">
              <a:latin typeface="+mn-ea"/>
              <a:ea typeface="+mn-ea"/>
            </a:endParaRPr>
          </a:p>
          <a:p>
            <a:pPr marL="325800" lvl="1" indent="0">
              <a:buNone/>
            </a:pPr>
            <a:r>
              <a:rPr lang="zh-CN" altLang="en-US" dirty="0">
                <a:latin typeface="+mn-ea"/>
                <a:ea typeface="+mn-ea"/>
              </a:rPr>
              <a:t>如右图所示，假如我们能控制算法的训练程度：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85559" y="2133600"/>
            <a:ext cx="5301641" cy="4038600"/>
          </a:xfrm>
          <a:prstGeom prst="rect">
            <a:avLst/>
          </a:prstGeom>
        </p:spPr>
        <p:txBody>
          <a:bodyPr vert="horz" lIns="91440" tIns="46800" rIns="91440" bIns="45720" rtlCol="0">
            <a:normAutofit lnSpcReduction="10000"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40000"/>
              </a:lnSpc>
              <a:buClr>
                <a:srgbClr val="16754D"/>
              </a:buClr>
            </a:pPr>
            <a:r>
              <a:rPr lang="zh-CN" altLang="en-US" sz="2100" dirty="0">
                <a:solidFill>
                  <a:prstClr val="black"/>
                </a:solidFill>
                <a:latin typeface="幼圆"/>
                <a:ea typeface="幼圆"/>
              </a:rPr>
              <a:t>在</a:t>
            </a:r>
            <a:r>
              <a:rPr lang="zh-CN" altLang="en-US" sz="2100" b="1" dirty="0">
                <a:solidFill>
                  <a:srgbClr val="C00000"/>
                </a:solidFill>
                <a:latin typeface="幼圆"/>
                <a:ea typeface="幼圆"/>
              </a:rPr>
              <a:t>训练不足</a:t>
            </a:r>
            <a:r>
              <a:rPr lang="zh-CN" altLang="en-US" sz="2100" dirty="0">
                <a:solidFill>
                  <a:prstClr val="black"/>
                </a:solidFill>
                <a:latin typeface="幼圆"/>
                <a:ea typeface="幼圆"/>
              </a:rPr>
              <a:t>时，学习器拟合能力不强，训练数据的扰动不足以使学习器的拟合能力产生显著变化，此时</a:t>
            </a:r>
            <a:r>
              <a:rPr lang="zh-CN" altLang="en-US" sz="2100" b="1" dirty="0">
                <a:solidFill>
                  <a:srgbClr val="0000FF"/>
                </a:solidFill>
                <a:latin typeface="幼圆"/>
                <a:ea typeface="幼圆"/>
              </a:rPr>
              <a:t>偏差主导泛化错误率</a:t>
            </a:r>
            <a:r>
              <a:rPr lang="zh-CN" altLang="en-US" sz="2100" dirty="0">
                <a:solidFill>
                  <a:prstClr val="black"/>
                </a:solidFill>
                <a:latin typeface="幼圆"/>
                <a:ea typeface="幼圆"/>
              </a:rPr>
              <a:t>；</a:t>
            </a:r>
            <a:endParaRPr lang="en-US" altLang="zh-CN" sz="2100" dirty="0">
              <a:solidFill>
                <a:prstClr val="black"/>
              </a:solidFill>
              <a:latin typeface="幼圆"/>
              <a:ea typeface="幼圆"/>
            </a:endParaRPr>
          </a:p>
          <a:p>
            <a:pPr marL="0" lvl="1">
              <a:lnSpc>
                <a:spcPct val="140000"/>
              </a:lnSpc>
              <a:buClr>
                <a:srgbClr val="16754D"/>
              </a:buClr>
            </a:pPr>
            <a:r>
              <a:rPr lang="zh-CN" altLang="en-US" sz="2100" dirty="0">
                <a:solidFill>
                  <a:prstClr val="black"/>
                </a:solidFill>
                <a:latin typeface="幼圆"/>
                <a:ea typeface="幼圆"/>
              </a:rPr>
              <a:t>随着训练程度加深，学习器拟合能力逐渐增强，</a:t>
            </a:r>
            <a:r>
              <a:rPr lang="zh-CN" altLang="en-US" sz="2100" b="1" dirty="0">
                <a:solidFill>
                  <a:srgbClr val="0000FF"/>
                </a:solidFill>
                <a:latin typeface="幼圆"/>
                <a:ea typeface="幼圆"/>
              </a:rPr>
              <a:t>方差逐渐主导泛化错误率</a:t>
            </a:r>
            <a:r>
              <a:rPr lang="zh-CN" altLang="en-US" sz="2100" dirty="0">
                <a:solidFill>
                  <a:prstClr val="black"/>
                </a:solidFill>
                <a:latin typeface="幼圆"/>
                <a:ea typeface="幼圆"/>
              </a:rPr>
              <a:t>；</a:t>
            </a:r>
            <a:endParaRPr lang="en-US" altLang="zh-CN" sz="2100" dirty="0">
              <a:solidFill>
                <a:prstClr val="black"/>
              </a:solidFill>
              <a:latin typeface="幼圆"/>
              <a:ea typeface="幼圆"/>
            </a:endParaRPr>
          </a:p>
          <a:p>
            <a:pPr marL="0" lvl="1">
              <a:lnSpc>
                <a:spcPct val="140000"/>
              </a:lnSpc>
              <a:buClr>
                <a:srgbClr val="16754D"/>
              </a:buClr>
            </a:pPr>
            <a:r>
              <a:rPr lang="zh-CN" altLang="en-US" sz="2100" b="1" dirty="0">
                <a:solidFill>
                  <a:srgbClr val="C00000"/>
                </a:solidFill>
                <a:latin typeface="幼圆"/>
                <a:ea typeface="幼圆"/>
              </a:rPr>
              <a:t>训练充足后</a:t>
            </a:r>
            <a:r>
              <a:rPr lang="zh-CN" altLang="en-US" sz="2100" dirty="0">
                <a:solidFill>
                  <a:prstClr val="black"/>
                </a:solidFill>
                <a:latin typeface="幼圆"/>
                <a:ea typeface="幼圆"/>
              </a:rPr>
              <a:t>，学习器的拟合能力非常强，训练数据的轻微扰动都会导致学习器的显著变化，若训练数据自身非全局特性被学到则会发生</a:t>
            </a:r>
            <a:r>
              <a:rPr lang="zh-CN" altLang="en-US" sz="2100" b="1" dirty="0">
                <a:solidFill>
                  <a:srgbClr val="0000FF"/>
                </a:solidFill>
                <a:latin typeface="幼圆"/>
                <a:ea typeface="幼圆"/>
              </a:rPr>
              <a:t>过拟合</a:t>
            </a:r>
            <a:r>
              <a:rPr lang="zh-CN" altLang="en-US" sz="2100" dirty="0">
                <a:solidFill>
                  <a:prstClr val="black"/>
                </a:solidFill>
                <a:latin typeface="幼圆"/>
                <a:ea typeface="幼圆"/>
              </a:rPr>
              <a:t>。</a:t>
            </a:r>
            <a:endParaRPr lang="en-US" altLang="zh-CN" sz="2100" dirty="0">
              <a:solidFill>
                <a:prstClr val="black"/>
              </a:solidFill>
              <a:latin typeface="幼圆"/>
              <a:ea typeface="幼圆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227" y="2561769"/>
            <a:ext cx="3341097" cy="2461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8841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标题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</a:rPr>
              <a:t>Bagging</a:t>
            </a:r>
            <a:r>
              <a:rPr lang="zh-CN" altLang="en-US" dirty="0">
                <a:latin typeface="+mn-ea"/>
              </a:rPr>
              <a:t>实验</a:t>
            </a:r>
            <a:endParaRPr lang="zh-CN" altLang="en-US" dirty="0"/>
          </a:p>
        </p:txBody>
      </p:sp>
      <p:sp>
        <p:nvSpPr>
          <p:cNvPr id="225" name="内容占位符 4"/>
          <p:cNvSpPr txBox="1">
            <a:spLocks/>
          </p:cNvSpPr>
          <p:nvPr/>
        </p:nvSpPr>
        <p:spPr>
          <a:xfrm>
            <a:off x="193308" y="3984188"/>
            <a:ext cx="8683992" cy="1252139"/>
          </a:xfrm>
          <a:prstGeom prst="rect">
            <a:avLst/>
          </a:prstGeom>
        </p:spPr>
        <p:txBody>
          <a:bodyPr vert="horz" lIns="91440" tIns="46800" rIns="91440" bIns="45720" rtlCol="0">
            <a:normAutofit fontScale="92500" lnSpcReduction="10000"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>
              <a:lnSpc>
                <a:spcPct val="120000"/>
              </a:lnSpc>
            </a:pPr>
            <a:r>
              <a:rPr lang="zh-CN" altLang="en-US" dirty="0"/>
              <a:t>上图以基于信息增益划分的决策树为基学习器运行</a:t>
            </a:r>
            <a:r>
              <a:rPr lang="en-US" altLang="zh-CN" dirty="0"/>
              <a:t>bagging</a:t>
            </a:r>
            <a:r>
              <a:rPr lang="zh-CN" altLang="en-US" dirty="0"/>
              <a:t>算法。</a:t>
            </a:r>
            <a:endParaRPr lang="en-US" altLang="zh-CN" dirty="0"/>
          </a:p>
          <a:p>
            <a:pPr marL="360000">
              <a:lnSpc>
                <a:spcPct val="120000"/>
              </a:lnSpc>
            </a:pPr>
            <a:r>
              <a:rPr lang="zh-CN" altLang="en-US" dirty="0"/>
              <a:t>从偏差</a:t>
            </a:r>
            <a:r>
              <a:rPr lang="en-US" altLang="zh-CN" dirty="0"/>
              <a:t>-</a:t>
            </a:r>
            <a:r>
              <a:rPr lang="zh-CN" altLang="en-US" dirty="0"/>
              <a:t>方差的角度：</a:t>
            </a:r>
            <a:r>
              <a:rPr lang="zh-CN" altLang="en-US" dirty="0">
                <a:solidFill>
                  <a:srgbClr val="1023F4"/>
                </a:solidFill>
              </a:rPr>
              <a:t>降低方差</a:t>
            </a:r>
            <a:r>
              <a:rPr lang="zh-CN" altLang="en-US" dirty="0"/>
              <a:t>，在不剪枝的决策树、神经网络等易受样本影响的学习器上效果更好</a:t>
            </a:r>
          </a:p>
          <a:p>
            <a:pPr marL="360000"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09620" y="5236329"/>
            <a:ext cx="2351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1200"/>
              </a:spcBef>
            </a:pPr>
            <a:r>
              <a:rPr lang="zh-CN" altLang="en-US" sz="2400" b="1" i="1" dirty="0">
                <a:solidFill>
                  <a:srgbClr val="C00000"/>
                </a:solidFill>
                <a:latin typeface="FangSong"/>
                <a:cs typeface="FangSong"/>
              </a:rPr>
              <a:t>不容易过拟合！</a:t>
            </a:r>
            <a:endParaRPr lang="zh-CN" altLang="en-US" sz="2400" b="1" i="1">
              <a:solidFill>
                <a:srgbClr val="C00000"/>
              </a:solidFill>
              <a:latin typeface="FangSong"/>
              <a:cs typeface="FangSong"/>
            </a:endParaRPr>
          </a:p>
        </p:txBody>
      </p:sp>
      <p:sp>
        <p:nvSpPr>
          <p:cNvPr id="226" name="矩形 225"/>
          <p:cNvSpPr/>
          <p:nvPr/>
        </p:nvSpPr>
        <p:spPr>
          <a:xfrm>
            <a:off x="3881429" y="5236328"/>
            <a:ext cx="4814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1200"/>
              </a:spcBef>
            </a:pPr>
            <a:r>
              <a:rPr lang="zh-CN" altLang="en-US" sz="2400" b="1" i="1" dirty="0">
                <a:solidFill>
                  <a:srgbClr val="C00000"/>
                </a:solidFill>
                <a:latin typeface="FangSong"/>
                <a:cs typeface="FangSong"/>
              </a:rPr>
              <a:t>精确度一般比</a:t>
            </a:r>
            <a:r>
              <a:rPr lang="en-US" altLang="zh-CN" sz="2400" b="1" i="1" dirty="0">
                <a:solidFill>
                  <a:srgbClr val="C00000"/>
                </a:solidFill>
                <a:latin typeface="FangSong"/>
                <a:cs typeface="FangSong"/>
              </a:rPr>
              <a:t>Boosting</a:t>
            </a:r>
            <a:r>
              <a:rPr lang="zh-CN" altLang="en-US" sz="2400" b="1" i="1" dirty="0">
                <a:solidFill>
                  <a:srgbClr val="C00000"/>
                </a:solidFill>
                <a:latin typeface="FangSong"/>
                <a:cs typeface="FangSong"/>
              </a:rPr>
              <a:t>要低一些！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8" y="939801"/>
            <a:ext cx="8683992" cy="276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35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Bagging</a:t>
            </a:r>
            <a:r>
              <a:rPr lang="zh-CN" altLang="en-US" dirty="0">
                <a:latin typeface="+mn-ea"/>
              </a:rPr>
              <a:t>与随机森林</a:t>
            </a:r>
            <a:endParaRPr lang="zh-CN" altLang="en-US" dirty="0"/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127830" y="1324986"/>
            <a:ext cx="8883650" cy="2902457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/>
            <a:r>
              <a:rPr lang="zh-CN" altLang="en-US" sz="2800" dirty="0"/>
              <a:t>随机森林</a:t>
            </a:r>
            <a:r>
              <a:rPr lang="en-US" altLang="zh-CN" sz="2800" dirty="0"/>
              <a:t>(Random</a:t>
            </a:r>
            <a:r>
              <a:rPr lang="zh-CN" altLang="en-US" sz="2800" dirty="0"/>
              <a:t> </a:t>
            </a:r>
            <a:r>
              <a:rPr lang="en-US" altLang="zh-CN" sz="2800" dirty="0"/>
              <a:t>Forest</a:t>
            </a:r>
            <a:r>
              <a:rPr lang="zh-CN" altLang="en-US" sz="2800" dirty="0"/>
              <a:t>，简称</a:t>
            </a:r>
            <a:r>
              <a:rPr lang="en-US" altLang="zh-CN" sz="2800" dirty="0"/>
              <a:t>RF)</a:t>
            </a:r>
            <a:r>
              <a:rPr lang="zh-CN" altLang="en-US" sz="2800" dirty="0"/>
              <a:t>是</a:t>
            </a:r>
            <a:r>
              <a:rPr lang="en-US" altLang="zh-CN" sz="2800" dirty="0">
                <a:solidFill>
                  <a:srgbClr val="FF0000"/>
                </a:solidFill>
              </a:rPr>
              <a:t>bagging</a:t>
            </a:r>
            <a:r>
              <a:rPr lang="zh-CN" altLang="en-US" sz="2800" dirty="0">
                <a:solidFill>
                  <a:srgbClr val="FF0000"/>
                </a:solidFill>
              </a:rPr>
              <a:t>的一个扩展变种</a:t>
            </a:r>
          </a:p>
          <a:p>
            <a:pPr marL="360000"/>
            <a:r>
              <a:rPr lang="en-US" altLang="zh-CN" sz="2800" dirty="0"/>
              <a:t>RF</a:t>
            </a:r>
            <a:r>
              <a:rPr lang="zh-CN" altLang="en-US" sz="2800" dirty="0"/>
              <a:t>在以决策树为基学习器构建</a:t>
            </a:r>
            <a:r>
              <a:rPr lang="en-US" altLang="zh-CN" sz="2800" dirty="0"/>
              <a:t>Bagging</a:t>
            </a:r>
            <a:r>
              <a:rPr lang="zh-CN" altLang="en-US" sz="2800" dirty="0"/>
              <a:t>集成的基础上，进一步在决策树的训练过程中引入了</a:t>
            </a:r>
            <a:r>
              <a:rPr lang="zh-CN" altLang="en-US" sz="2800" dirty="0">
                <a:solidFill>
                  <a:srgbClr val="1023F4"/>
                </a:solidFill>
              </a:rPr>
              <a:t>随机属性选择</a:t>
            </a:r>
            <a:r>
              <a:rPr lang="zh-CN" altLang="en-US" sz="2800" dirty="0"/>
              <a:t>。</a:t>
            </a:r>
          </a:p>
          <a:p>
            <a:pPr marL="360000"/>
            <a:r>
              <a:rPr lang="zh-CN" altLang="en-US" sz="2800" dirty="0">
                <a:solidFill>
                  <a:srgbClr val="FF0000"/>
                </a:solidFill>
              </a:rPr>
              <a:t>采样的随机性 </a:t>
            </a:r>
            <a:r>
              <a:rPr lang="mr-IN" altLang="zh-CN" sz="2800" dirty="0">
                <a:solidFill>
                  <a:srgbClr val="FF0000"/>
                </a:solidFill>
              </a:rPr>
              <a:t>–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Bagging</a:t>
            </a:r>
            <a:endParaRPr lang="zh-CN" altLang="en-US" sz="2800" dirty="0"/>
          </a:p>
          <a:p>
            <a:pPr marL="360000"/>
            <a:r>
              <a:rPr lang="zh-CN" altLang="en-US" sz="2800" dirty="0">
                <a:solidFill>
                  <a:srgbClr val="FF0000"/>
                </a:solidFill>
              </a:rPr>
              <a:t>属性选择的随机性 </a:t>
            </a:r>
            <a:r>
              <a:rPr lang="en-US" altLang="zh-CN" sz="2800" dirty="0">
                <a:solidFill>
                  <a:srgbClr val="FF0000"/>
                </a:solidFill>
              </a:rPr>
              <a:t>-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1023F4"/>
                </a:solidFill>
              </a:rPr>
              <a:t>RF</a:t>
            </a:r>
            <a:r>
              <a:rPr lang="zh-CN" altLang="en-US" sz="2800" dirty="0">
                <a:solidFill>
                  <a:srgbClr val="1023F4"/>
                </a:solidFill>
              </a:rPr>
              <a:t>新引入</a:t>
            </a:r>
          </a:p>
          <a:p>
            <a:pPr marL="360000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107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5" dirty="0"/>
              <a:t>决</a:t>
            </a:r>
            <a:r>
              <a:rPr spc="-30" dirty="0"/>
              <a:t>策树模型</a:t>
            </a:r>
          </a:p>
        </p:txBody>
      </p:sp>
      <p:sp>
        <p:nvSpPr>
          <p:cNvPr id="3" name="object 3"/>
          <p:cNvSpPr/>
          <p:nvPr/>
        </p:nvSpPr>
        <p:spPr>
          <a:xfrm>
            <a:off x="5033771" y="2449067"/>
            <a:ext cx="3483864" cy="3861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幼圆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7827" y="1143138"/>
            <a:ext cx="7482840" cy="5075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决策树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基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于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“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树”结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构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进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行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决策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angSong"/>
              <a:ea typeface="幼圆"/>
              <a:cs typeface="FangSong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幼圆"/>
                <a:cs typeface="Wingdings"/>
              </a:rPr>
              <a:t></a:t>
            </a:r>
            <a:r>
              <a:rPr kumimoji="0" sz="2000" b="0" i="0" u="none" strike="noStrike" kern="1200" cap="none" spc="-10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幼圆"/>
                <a:cs typeface="Wingding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每个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“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内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部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结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点”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对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应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于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某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个属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性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上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的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“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测试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”</a:t>
            </a:r>
            <a:r>
              <a:rPr kumimoji="0" sz="20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幼圆"/>
                <a:cs typeface="Courier New"/>
              </a:rPr>
              <a:t>(te</a:t>
            </a:r>
            <a:r>
              <a:rPr kumimoji="0" sz="20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幼圆"/>
                <a:cs typeface="Courier New"/>
              </a:rPr>
              <a:t>st)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幼圆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幼圆"/>
                <a:cs typeface="Wingdings"/>
              </a:rPr>
              <a:t></a:t>
            </a:r>
            <a:r>
              <a:rPr kumimoji="0" sz="2000" b="0" i="0" u="none" strike="noStrike" kern="1200" cap="none" spc="-10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幼圆"/>
                <a:cs typeface="Wingding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每个分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支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对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应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于该测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试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的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一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种可能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结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果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（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即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该属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性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的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某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个取值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）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angSong"/>
              <a:ea typeface="幼圆"/>
              <a:cs typeface="FangSong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幼圆"/>
                <a:cs typeface="Wingdings"/>
              </a:rPr>
              <a:t></a:t>
            </a:r>
            <a:r>
              <a:rPr kumimoji="0" sz="2000" b="0" i="0" u="none" strike="noStrike" kern="1200" cap="none" spc="-10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幼圆"/>
                <a:cs typeface="Wingding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每个“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叶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结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点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”对应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于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一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个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“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预测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结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果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”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angSong"/>
              <a:ea typeface="幼圆"/>
              <a:cs typeface="FangSong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幼圆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幼圆"/>
              <a:cs typeface="Times New Roman"/>
            </a:endParaRPr>
          </a:p>
          <a:p>
            <a:pPr marL="12700" marR="3136265" lvl="0" indent="0" algn="l" defTabSz="914400" rtl="0" eaLnBrk="1" fontAlgn="auto" latinLnBrk="0" hangingPunct="1">
              <a:lnSpc>
                <a:spcPct val="110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SC"/>
                <a:ea typeface="幼圆"/>
                <a:cs typeface="Hannotate SC"/>
              </a:rPr>
              <a:t>学习过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SC"/>
                <a:ea typeface="幼圆"/>
                <a:cs typeface="Hannotate SC"/>
              </a:rPr>
              <a:t>程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：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通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过对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训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练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样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本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的分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析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来 确定“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划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分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属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性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”（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即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内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部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结点所对 应的属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性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）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angSong"/>
              <a:ea typeface="幼圆"/>
              <a:cs typeface="FangSong"/>
            </a:endParaRPr>
          </a:p>
          <a:p>
            <a:pPr marL="12700" marR="3136265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SC"/>
                <a:ea typeface="幼圆"/>
                <a:cs typeface="Hannotate SC"/>
              </a:rPr>
              <a:t>预测过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SC"/>
                <a:ea typeface="幼圆"/>
                <a:cs typeface="Hannotate SC"/>
              </a:rPr>
              <a:t>程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：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将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测试示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例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从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根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结点开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始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， 沿着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划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分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属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性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所构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成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的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“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判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定测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试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序 列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”下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行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，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直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幼圆"/>
                <a:cs typeface="FangSong"/>
              </a:rPr>
              <a:t>到叶结点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angSong"/>
              <a:ea typeface="幼圆"/>
              <a:cs typeface="FangSong"/>
            </a:endParaRPr>
          </a:p>
          <a:p>
            <a:pPr marL="12700" marR="3136265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notate SC"/>
                <a:ea typeface=""/>
                <a:cs typeface="Hannotate SC"/>
              </a:rPr>
              <a:t>主要工作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angSong"/>
                <a:ea typeface=""/>
                <a:cs typeface="FangSong"/>
              </a:rPr>
              <a:t>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angSong"/>
                <a:ea typeface=""/>
                <a:cs typeface="FangSong"/>
              </a:rPr>
              <a:t>如何生成决策树！！！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angSong"/>
              <a:ea typeface="幼圆"/>
              <a:cs typeface="FangSong"/>
            </a:endParaRPr>
          </a:p>
        </p:txBody>
      </p:sp>
    </p:spTree>
    <p:extLst>
      <p:ext uri="{BB962C8B-B14F-4D97-AF65-F5344CB8AC3E}">
        <p14:creationId xmlns:p14="http://schemas.microsoft.com/office/powerpoint/2010/main" val="3983052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随机森林</a:t>
            </a:r>
            <a:endParaRPr lang="zh-CN" altLang="en-US" dirty="0"/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260350" y="940672"/>
            <a:ext cx="8616950" cy="4877031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>
              <a:lnSpc>
                <a:spcPct val="10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属性选择的随机性 </a:t>
            </a:r>
            <a:r>
              <a:rPr lang="en-US" altLang="zh-CN" sz="2800" dirty="0">
                <a:solidFill>
                  <a:srgbClr val="FF0000"/>
                </a:solidFill>
              </a:rPr>
              <a:t>-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1023F4"/>
                </a:solidFill>
              </a:rPr>
              <a:t>RF</a:t>
            </a:r>
            <a:r>
              <a:rPr lang="zh-CN" altLang="en-US" sz="2800" dirty="0">
                <a:solidFill>
                  <a:srgbClr val="1023F4"/>
                </a:solidFill>
              </a:rPr>
              <a:t>新引入</a:t>
            </a:r>
          </a:p>
          <a:p>
            <a:pPr marL="817200" lvl="2">
              <a:lnSpc>
                <a:spcPct val="100000"/>
              </a:lnSpc>
            </a:pPr>
            <a:r>
              <a:rPr lang="zh-CN" altLang="en-US" sz="2400" dirty="0"/>
              <a:t>传统决策树中是在当前节点的属性集合</a:t>
            </a:r>
            <a:r>
              <a:rPr lang="en-US" altLang="zh-CN" sz="2400" dirty="0"/>
              <a:t>(=d)</a:t>
            </a:r>
            <a:r>
              <a:rPr lang="zh-CN" altLang="en-US" sz="2400" dirty="0"/>
              <a:t>里选择一个</a:t>
            </a:r>
            <a:r>
              <a:rPr lang="zh-CN" altLang="en-US" sz="2400" dirty="0">
                <a:solidFill>
                  <a:srgbClr val="FF0000"/>
                </a:solidFill>
              </a:rPr>
              <a:t>最优属性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817200" lvl="2">
              <a:lnSpc>
                <a:spcPct val="100000"/>
              </a:lnSpc>
            </a:pPr>
            <a:r>
              <a:rPr lang="en-US" altLang="zh-CN" sz="2400" dirty="0"/>
              <a:t>RF</a:t>
            </a:r>
            <a:r>
              <a:rPr lang="zh-CN" altLang="en-US" sz="2400" dirty="0"/>
              <a:t>中，对</a:t>
            </a:r>
            <a:r>
              <a:rPr lang="zh-CN" altLang="en-US" sz="2400" dirty="0">
                <a:solidFill>
                  <a:srgbClr val="C00000"/>
                </a:solidFill>
              </a:rPr>
              <a:t>基决策树</a:t>
            </a:r>
            <a:r>
              <a:rPr lang="zh-CN" altLang="en-US" sz="2400" dirty="0"/>
              <a:t>的每个节点，先从该节点的属性集合中</a:t>
            </a:r>
            <a:r>
              <a:rPr lang="zh-CN" altLang="en-US" sz="2400" dirty="0">
                <a:solidFill>
                  <a:srgbClr val="C00000"/>
                </a:solidFill>
              </a:rPr>
              <a:t>随机选择</a:t>
            </a:r>
            <a:r>
              <a:rPr lang="zh-CN" altLang="en-US" sz="2400" dirty="0"/>
              <a:t>一个</a:t>
            </a:r>
            <a:r>
              <a:rPr lang="zh-CN" altLang="en-US" sz="2400" dirty="0">
                <a:solidFill>
                  <a:srgbClr val="C00000"/>
                </a:solidFill>
              </a:rPr>
              <a:t>包含</a:t>
            </a:r>
            <a:r>
              <a:rPr lang="zh-CN" altLang="en-US" sz="2400" dirty="0"/>
              <a:t> </a:t>
            </a:r>
            <a:r>
              <a:rPr lang="en-US" altLang="zh-CN" sz="2400" i="1" dirty="0">
                <a:solidFill>
                  <a:srgbClr val="C00000"/>
                </a:solidFill>
              </a:rPr>
              <a:t>k</a:t>
            </a:r>
            <a:r>
              <a:rPr lang="zh-CN" altLang="en-US" sz="2400" dirty="0">
                <a:solidFill>
                  <a:srgbClr val="C00000"/>
                </a:solidFill>
              </a:rPr>
              <a:t> 个属性的子集</a:t>
            </a:r>
            <a:r>
              <a:rPr lang="zh-CN" altLang="en-US" sz="2400" dirty="0"/>
              <a:t>，然后再</a:t>
            </a:r>
            <a:r>
              <a:rPr lang="zh-CN" altLang="en-US" sz="2400" dirty="0">
                <a:solidFill>
                  <a:srgbClr val="C00000"/>
                </a:solidFill>
              </a:rPr>
              <a:t>从这个子集中选择一个最优属性</a:t>
            </a:r>
            <a:r>
              <a:rPr lang="zh-CN" altLang="en-US" sz="2400" dirty="0"/>
              <a:t>用于当前节点的划分。</a:t>
            </a:r>
            <a:endParaRPr lang="en-US" altLang="zh-CN" sz="2400" dirty="0"/>
          </a:p>
          <a:p>
            <a:pPr marL="457200" lvl="2" indent="0">
              <a:lnSpc>
                <a:spcPct val="100000"/>
              </a:lnSpc>
              <a:buNone/>
            </a:pPr>
            <a:r>
              <a:rPr lang="zh-CN" altLang="en-US" sz="2400" dirty="0"/>
              <a:t>  </a:t>
            </a:r>
            <a:r>
              <a:rPr lang="zh-CN" altLang="en-US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（重复</a:t>
            </a:r>
            <a:r>
              <a:rPr lang="en-US" altLang="zh-CN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m</a:t>
            </a:r>
            <a:r>
              <a:rPr lang="zh-CN" altLang="en-US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次，得到</a:t>
            </a:r>
            <a:r>
              <a:rPr lang="en-US" altLang="zh-CN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m</a:t>
            </a:r>
            <a:r>
              <a:rPr lang="zh-CN" altLang="en-US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个决策树）</a:t>
            </a:r>
            <a:endParaRPr lang="en-US" altLang="zh-CN" sz="2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  <a:p>
            <a:pPr marL="817200" lvl="2">
              <a:lnSpc>
                <a:spcPct val="100000"/>
              </a:lnSpc>
            </a:pPr>
            <a:r>
              <a:rPr lang="zh-CN" altLang="en-US" sz="2400" dirty="0"/>
              <a:t>参数 </a:t>
            </a:r>
            <a:r>
              <a:rPr lang="en-US" altLang="zh-CN" sz="2400" dirty="0"/>
              <a:t>k</a:t>
            </a:r>
            <a:r>
              <a:rPr lang="zh-CN" altLang="en-US" sz="2400" dirty="0"/>
              <a:t> 控制了随机性的引入程度： </a:t>
            </a:r>
            <a:endParaRPr lang="en-US" altLang="zh-CN" sz="2400" dirty="0"/>
          </a:p>
          <a:p>
            <a:pPr marL="1274400" lvl="4">
              <a:lnSpc>
                <a:spcPct val="100000"/>
              </a:lnSpc>
              <a:buFont typeface="Wingdings" charset="2"/>
              <a:buChar char="ü"/>
            </a:pPr>
            <a:r>
              <a:rPr lang="en-US" altLang="zh-CN" sz="2400" dirty="0"/>
              <a:t>k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d</a:t>
            </a:r>
            <a:r>
              <a:rPr lang="zh-CN" altLang="en-US" sz="2400" dirty="0"/>
              <a:t>，基决策树与传统决策树相同；</a:t>
            </a:r>
            <a:endParaRPr lang="en-US" altLang="zh-CN" sz="2400" dirty="0"/>
          </a:p>
          <a:p>
            <a:pPr marL="1274400" lvl="4">
              <a:lnSpc>
                <a:spcPct val="100000"/>
              </a:lnSpc>
              <a:buFont typeface="Wingdings" charset="2"/>
              <a:buChar char="ü"/>
            </a:pPr>
            <a:r>
              <a:rPr lang="en-US" altLang="zh-CN" sz="2400" dirty="0"/>
              <a:t>k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1</a:t>
            </a:r>
            <a:r>
              <a:rPr lang="zh-CN" altLang="en-US" sz="2400" dirty="0"/>
              <a:t>， 则是随机选择一个属性用于划分；</a:t>
            </a:r>
            <a:endParaRPr lang="en-US" altLang="zh-CN" sz="2400" dirty="0"/>
          </a:p>
          <a:p>
            <a:pPr marL="1274400" lvl="4">
              <a:lnSpc>
                <a:spcPct val="100000"/>
              </a:lnSpc>
              <a:buFont typeface="Wingdings" charset="2"/>
              <a:buChar char="ü"/>
            </a:pPr>
            <a:r>
              <a:rPr lang="en-US" altLang="zh-CN" sz="2400" dirty="0">
                <a:solidFill>
                  <a:srgbClr val="C00000"/>
                </a:solidFill>
              </a:rPr>
              <a:t>k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=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log</a:t>
            </a:r>
            <a:r>
              <a:rPr lang="en-US" altLang="zh-CN" sz="2400" baseline="-25000" dirty="0">
                <a:solidFill>
                  <a:srgbClr val="C00000"/>
                </a:solidFill>
              </a:rPr>
              <a:t>2</a:t>
            </a:r>
            <a:r>
              <a:rPr lang="en-US" altLang="zh-CN" sz="2400" dirty="0">
                <a:solidFill>
                  <a:srgbClr val="C00000"/>
                </a:solidFill>
              </a:rPr>
              <a:t>d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C00000"/>
                </a:solidFill>
              </a:rPr>
              <a:t>推荐选择</a:t>
            </a:r>
            <a:r>
              <a:rPr lang="zh-CN" altLang="en-US" sz="2400" dirty="0"/>
              <a:t>。</a:t>
            </a:r>
          </a:p>
          <a:p>
            <a:pPr marL="360000">
              <a:lnSpc>
                <a:spcPct val="10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42771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随机森林算法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0350" y="5126662"/>
            <a:ext cx="7053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最终结果：</a:t>
            </a:r>
            <a:endParaRPr lang="en-US" altLang="zh-CN" sz="2400" dirty="0"/>
          </a:p>
          <a:p>
            <a:pPr marL="742950" lvl="1" indent="-285750">
              <a:buFont typeface="Arial" charset="0"/>
              <a:buChar char="•"/>
            </a:pPr>
            <a:r>
              <a:rPr lang="zh-CN" altLang="en-US" sz="2400" dirty="0"/>
              <a:t>分类任务：简单投票</a:t>
            </a: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595" y="1099034"/>
            <a:ext cx="5564537" cy="417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49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ea"/>
              </a:rPr>
              <a:t>Bagging</a:t>
            </a:r>
            <a:r>
              <a:rPr lang="zh-CN" altLang="en-US" dirty="0">
                <a:latin typeface="+mn-ea"/>
              </a:rPr>
              <a:t>与随机森林 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 随机森林实验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2" y="1243536"/>
            <a:ext cx="8958785" cy="426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06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Boosting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114425"/>
            <a:ext cx="5176622" cy="1626148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个体学习器存在</a:t>
            </a:r>
            <a:r>
              <a:rPr lang="zh-CN" altLang="en-US" sz="2400" dirty="0">
                <a:solidFill>
                  <a:srgbClr val="FF0000"/>
                </a:solidFill>
              </a:rPr>
              <a:t>强依赖关系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串行生成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每次</a:t>
            </a:r>
            <a:r>
              <a:rPr lang="zh-CN" altLang="en-US" sz="2400" dirty="0">
                <a:solidFill>
                  <a:srgbClr val="FF0000"/>
                </a:solidFill>
              </a:rPr>
              <a:t>调整训练数据的样本分布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6972" y="1806247"/>
            <a:ext cx="3440327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altLang="zh-CN" sz="2400" b="0" i="0">
                <a:solidFill>
                  <a:srgbClr val="333333"/>
                </a:solidFill>
                <a:effectLst/>
                <a:latin typeface="Arial" charset="0"/>
              </a:rPr>
              <a:t>Adaboost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charset="0"/>
              </a:rPr>
              <a:t> 的结构</a:t>
            </a:r>
            <a:endParaRPr lang="en-US" altLang="zh-CN" sz="2400" b="0" i="0" dirty="0">
              <a:solidFill>
                <a:srgbClr val="333333"/>
              </a:solidFill>
              <a:effectLst/>
              <a:latin typeface="Arial" charset="0"/>
            </a:endParaRP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charset="0"/>
              </a:rPr>
              <a:t>最后的分类器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charset="0"/>
              </a:rPr>
              <a:t>Y</a:t>
            </a:r>
            <a:r>
              <a:rPr lang="en-US" altLang="zh-CN" sz="2400" b="0" i="0" baseline="-25000" dirty="0">
                <a:solidFill>
                  <a:srgbClr val="333333"/>
                </a:solidFill>
                <a:effectLst/>
                <a:latin typeface="Arial" charset="0"/>
              </a:rPr>
              <a:t>M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charset="0"/>
              </a:rPr>
              <a:t>是由数个弱分类器（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charset="0"/>
              </a:rPr>
              <a:t>weak classifier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charset="0"/>
              </a:rPr>
              <a:t>）组合而成</a:t>
            </a:r>
            <a:endParaRPr lang="en-US" altLang="zh-CN" sz="2400" b="0" i="0" dirty="0">
              <a:solidFill>
                <a:srgbClr val="333333"/>
              </a:solidFill>
              <a:effectLst/>
              <a:latin typeface="Arial" charset="0"/>
            </a:endParaRP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charset="0"/>
              </a:rPr>
              <a:t>相当于最后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charset="0"/>
              </a:rPr>
              <a:t>m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charset="0"/>
              </a:rPr>
              <a:t>个弱分类器来投票决定分类，而且每个弱分类器的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Arial" charset="0"/>
              </a:rPr>
              <a:t>“话语权” </a:t>
            </a:r>
            <a:r>
              <a:rPr lang="en-US" altLang="zh-CN" sz="2400" b="0" i="1" dirty="0">
                <a:solidFill>
                  <a:srgbClr val="FF0000"/>
                </a:solidFill>
                <a:effectLst/>
                <a:latin typeface="Symbol Tiger Expert" charset="2"/>
                <a:ea typeface="Symbol Tiger Expert" charset="2"/>
                <a:cs typeface="Symbol Tiger Expert" charset="2"/>
              </a:rPr>
              <a:t>α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Arial" charset="0"/>
              </a:rPr>
              <a:t> 不一样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charset="0"/>
              </a:rPr>
              <a:t>。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6" y="2571240"/>
            <a:ext cx="5295156" cy="372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集成学习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77201" y="894257"/>
            <a:ext cx="8616950" cy="51743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800" dirty="0">
              <a:latin typeface="+mn-ea"/>
              <a:ea typeface="+mn-ea"/>
            </a:endParaRPr>
          </a:p>
          <a:p>
            <a:r>
              <a:rPr lang="zh-CN" altLang="en-US" sz="3200" dirty="0">
                <a:latin typeface="+mn-ea"/>
                <a:ea typeface="+mn-ea"/>
              </a:rPr>
              <a:t> 个体与集成</a:t>
            </a:r>
            <a:endParaRPr lang="en-US" altLang="zh-CN" sz="3200" dirty="0">
              <a:latin typeface="+mn-ea"/>
              <a:ea typeface="+mn-ea"/>
            </a:endParaRPr>
          </a:p>
          <a:p>
            <a:r>
              <a:rPr lang="en-US" altLang="zh-CN" sz="3200" dirty="0"/>
              <a:t>Bagging</a:t>
            </a:r>
            <a:endParaRPr lang="en-US" altLang="zh-CN" sz="3200" dirty="0">
              <a:latin typeface="+mn-ea"/>
            </a:endParaRPr>
          </a:p>
          <a:p>
            <a:pPr lvl="1">
              <a:buFont typeface="Wingdings" charset="2"/>
              <a:buChar char="l"/>
            </a:pPr>
            <a:r>
              <a:rPr lang="en-US" altLang="zh-CN" sz="3200" dirty="0">
                <a:latin typeface="+mn-ea"/>
              </a:rPr>
              <a:t>Random</a:t>
            </a:r>
            <a:r>
              <a:rPr lang="zh-CN" altLang="en-US" sz="3200" dirty="0">
                <a:latin typeface="+mn-ea"/>
              </a:rPr>
              <a:t> </a:t>
            </a:r>
            <a:r>
              <a:rPr lang="en-US" altLang="zh-CN" sz="3200" dirty="0">
                <a:latin typeface="+mn-ea"/>
              </a:rPr>
              <a:t>Forrest</a:t>
            </a:r>
            <a:endParaRPr lang="en-US" altLang="zh-CN" sz="3200" dirty="0"/>
          </a:p>
          <a:p>
            <a:r>
              <a:rPr lang="zh-CN" altLang="en-US" sz="3200" dirty="0">
                <a:latin typeface="+mn-ea"/>
                <a:ea typeface="+mn-ea"/>
              </a:rPr>
              <a:t> </a:t>
            </a:r>
            <a:r>
              <a:rPr lang="en-US" altLang="zh-CN" sz="3200" dirty="0">
                <a:latin typeface="+mn-lt"/>
                <a:ea typeface="+mn-ea"/>
              </a:rPr>
              <a:t>Boosting</a:t>
            </a:r>
          </a:p>
          <a:p>
            <a:pPr lvl="1"/>
            <a:r>
              <a:rPr lang="en-US" altLang="zh-CN" sz="3200" dirty="0" err="1"/>
              <a:t>Adaboost</a:t>
            </a:r>
            <a:r>
              <a:rPr lang="zh-CN" altLang="en-US" sz="3200" dirty="0"/>
              <a:t> </a:t>
            </a:r>
            <a:r>
              <a:rPr lang="en-US" altLang="zh-CN" sz="3200" dirty="0"/>
              <a:t> </a:t>
            </a:r>
          </a:p>
          <a:p>
            <a:pPr lvl="1"/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GBDT</a:t>
            </a:r>
          </a:p>
          <a:p>
            <a:pPr lvl="1"/>
            <a:r>
              <a:rPr lang="en-US" altLang="zh-CN" sz="32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XGBoost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358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Boosting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46" y="960967"/>
            <a:ext cx="7423804" cy="36449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0350" y="4746096"/>
            <a:ext cx="87312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1023F4"/>
                </a:solidFill>
                <a:latin typeface="STSongti-SC-Regular" charset="-122"/>
              </a:rPr>
              <a:t>最近的基学习器的决策边界</a:t>
            </a:r>
            <a:r>
              <a:rPr lang="en-US" altLang="zh-CN" sz="2400" dirty="0">
                <a:latin typeface="STSongti-SC-Regular" charset="-122"/>
              </a:rPr>
              <a:t>(</a:t>
            </a:r>
            <a:r>
              <a:rPr lang="zh-CN" altLang="en-US" sz="2400" dirty="0">
                <a:latin typeface="STSongti-SC-Regular" charset="-122"/>
              </a:rPr>
              <a:t>黑色</a:t>
            </a:r>
            <a:r>
              <a:rPr lang="en-US" altLang="zh-CN" sz="2400" dirty="0">
                <a:latin typeface="STSongti-SC-Regular" charset="-122"/>
              </a:rPr>
              <a:t>)</a:t>
            </a:r>
            <a:r>
              <a:rPr lang="zh-CN" altLang="en-US" sz="2400" dirty="0">
                <a:latin typeface="STSongti-SC-Regular" charset="-122"/>
              </a:rPr>
              <a:t>和</a:t>
            </a:r>
            <a:r>
              <a:rPr lang="zh-CN" altLang="en-US" sz="2400" dirty="0">
                <a:solidFill>
                  <a:srgbClr val="1023F4"/>
                </a:solidFill>
                <a:latin typeface="STSongti-SC-Regular" charset="-122"/>
              </a:rPr>
              <a:t>组合的决策边界</a:t>
            </a:r>
            <a:r>
              <a:rPr lang="en-US" altLang="zh-CN" sz="2400" dirty="0">
                <a:latin typeface="STSongti-SC-Regular" charset="-122"/>
              </a:rPr>
              <a:t>(</a:t>
            </a:r>
            <a:r>
              <a:rPr lang="zh-CN" altLang="en-US" sz="2400" dirty="0">
                <a:latin typeface="STSongti-SC-Regular" charset="-122"/>
              </a:rPr>
              <a:t>绿色</a:t>
            </a:r>
            <a:r>
              <a:rPr lang="en-US" altLang="zh-CN" sz="2400" dirty="0">
                <a:latin typeface="STSongti-SC-Regular" charset="-122"/>
              </a:rPr>
              <a:t>)</a:t>
            </a:r>
            <a:r>
              <a:rPr lang="zh-CN" altLang="en-US" sz="2400" dirty="0">
                <a:latin typeface="STSongti-SC-Regular" charset="-122"/>
              </a:rPr>
              <a:t>。</a:t>
            </a:r>
            <a:endParaRPr lang="en-US" altLang="zh-CN" sz="2400" dirty="0">
              <a:latin typeface="STSongti-SC-Regular" charset="-122"/>
            </a:endParaRPr>
          </a:p>
          <a:p>
            <a:r>
              <a:rPr lang="zh-CN" altLang="en-US" sz="2400" dirty="0">
                <a:latin typeface="STSongti-SC-Regular" charset="-122"/>
              </a:rPr>
              <a:t>数据半径表示在训练</a:t>
            </a:r>
            <a:r>
              <a:rPr lang="zh-CN" altLang="en-US" sz="2400" dirty="0">
                <a:solidFill>
                  <a:srgbClr val="1023F4"/>
                </a:solidFill>
                <a:latin typeface="STSongti-SC-Regular" charset="-122"/>
              </a:rPr>
              <a:t>最近添加的基学习器</a:t>
            </a:r>
            <a:r>
              <a:rPr lang="zh-CN" altLang="en-US" sz="2400" dirty="0">
                <a:latin typeface="STSongti-SC-Regular" charset="-122"/>
              </a:rPr>
              <a:t>时数据点的权值。</a:t>
            </a:r>
            <a:endParaRPr lang="en-US" altLang="zh-CN" sz="2400" dirty="0">
              <a:latin typeface="STSongti-SC-Regular" charset="-122"/>
            </a:endParaRPr>
          </a:p>
          <a:p>
            <a:r>
              <a:rPr lang="zh-CN" altLang="en-US" sz="2400" dirty="0">
                <a:latin typeface="STSongti-SC-Regular" charset="-122"/>
              </a:rPr>
              <a:t>被</a:t>
            </a:r>
            <a:r>
              <a:rPr lang="en-US" altLang="zh-CN" sz="2400" dirty="0">
                <a:latin typeface="CMMI10" charset="0"/>
              </a:rPr>
              <a:t>m </a:t>
            </a:r>
            <a:r>
              <a:rPr lang="en-US" altLang="zh-CN" sz="2400" dirty="0">
                <a:latin typeface="CMR10" charset="0"/>
              </a:rPr>
              <a:t>= 1</a:t>
            </a:r>
            <a:r>
              <a:rPr lang="zh-CN" altLang="en-US" sz="2400" dirty="0">
                <a:latin typeface="STSongti-SC-Regular" charset="-122"/>
              </a:rPr>
              <a:t>的学习器误分类的点在训练 </a:t>
            </a:r>
            <a:r>
              <a:rPr lang="en-US" altLang="zh-CN" sz="2400" dirty="0">
                <a:latin typeface="CMMI10" charset="0"/>
              </a:rPr>
              <a:t>m </a:t>
            </a:r>
            <a:r>
              <a:rPr lang="en-US" altLang="zh-CN" sz="2400" dirty="0">
                <a:latin typeface="CMR10" charset="0"/>
              </a:rPr>
              <a:t>= 2</a:t>
            </a:r>
            <a:r>
              <a:rPr lang="zh-CN" altLang="en-US" sz="2400" dirty="0">
                <a:latin typeface="STSongti-SC-Regular" charset="-122"/>
              </a:rPr>
              <a:t>的学习器时被赋予了更高的权值。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2734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Boosting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en-US" altLang="zh-CN" dirty="0" err="1"/>
              <a:t>AdaBoost</a:t>
            </a:r>
            <a:r>
              <a:rPr lang="zh-CN" altLang="en-US" dirty="0"/>
              <a:t>算法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1" y="893689"/>
            <a:ext cx="7614799" cy="546760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56053" y="2927939"/>
            <a:ext cx="3694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当前分布学一个分类器</a:t>
            </a:r>
            <a:r>
              <a:rPr lang="en-US" altLang="zh-CN" sz="20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权值</a:t>
            </a:r>
            <a:r>
              <a:rPr lang="en-US" altLang="zh-CN" sz="20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)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94299" y="230007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初始化样本</a:t>
            </a:r>
            <a:r>
              <a:rPr lang="zh-CN" altLang="en-US" sz="20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权值</a:t>
            </a:r>
          </a:p>
        </p:txBody>
      </p:sp>
      <p:sp>
        <p:nvSpPr>
          <p:cNvPr id="6" name="矩形 5"/>
          <p:cNvSpPr/>
          <p:nvPr/>
        </p:nvSpPr>
        <p:spPr>
          <a:xfrm>
            <a:off x="4467275" y="3286377"/>
            <a:ext cx="2214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计算错误率</a:t>
            </a:r>
            <a:r>
              <a:rPr lang="en-US" altLang="zh-CN" sz="20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权值</a:t>
            </a:r>
            <a:r>
              <a:rPr lang="en-US" altLang="zh-CN" sz="20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)</a:t>
            </a:r>
            <a:endParaRPr lang="zh-CN" altLang="en-US" sz="20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67275" y="3583478"/>
            <a:ext cx="3954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如果错误率 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</a:rPr>
              <a:t>大于</a:t>
            </a:r>
            <a:r>
              <a:rPr lang="zh-CN" altLang="en-US" sz="2000" dirty="0">
                <a:solidFill>
                  <a:srgbClr val="FF0000"/>
                </a:solidFill>
              </a:rPr>
              <a:t> 随机猜测，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</a:rPr>
              <a:t>停止</a:t>
            </a:r>
          </a:p>
        </p:txBody>
      </p:sp>
      <p:sp>
        <p:nvSpPr>
          <p:cNvPr id="8" name="矩形 7"/>
          <p:cNvSpPr/>
          <p:nvPr/>
        </p:nvSpPr>
        <p:spPr>
          <a:xfrm>
            <a:off x="4456054" y="395400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调整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</a:rPr>
              <a:t>分类器的权值</a:t>
            </a:r>
          </a:p>
        </p:txBody>
      </p:sp>
      <p:sp>
        <p:nvSpPr>
          <p:cNvPr id="9" name="矩形 8"/>
          <p:cNvSpPr/>
          <p:nvPr/>
        </p:nvSpPr>
        <p:spPr>
          <a:xfrm>
            <a:off x="7063430" y="470017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调整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</a:rPr>
              <a:t>样本的权重</a:t>
            </a:r>
          </a:p>
        </p:txBody>
      </p:sp>
      <p:sp>
        <p:nvSpPr>
          <p:cNvPr id="10" name="矩形 9"/>
          <p:cNvSpPr/>
          <p:nvPr/>
        </p:nvSpPr>
        <p:spPr>
          <a:xfrm>
            <a:off x="4865030" y="5817783"/>
            <a:ext cx="4186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最终的分类器</a:t>
            </a:r>
            <a:r>
              <a:rPr lang="en-US" altLang="zh-CN" sz="2000" dirty="0">
                <a:solidFill>
                  <a:srgbClr val="1023F4"/>
                </a:solidFill>
              </a:rPr>
              <a:t>(</a:t>
            </a:r>
            <a:r>
              <a:rPr lang="zh-CN" altLang="en-US" sz="2000" dirty="0">
                <a:solidFill>
                  <a:srgbClr val="1023F4"/>
                </a:solidFill>
              </a:rPr>
              <a:t>基分类器的线性组合</a:t>
            </a:r>
            <a:r>
              <a:rPr lang="en-US" altLang="zh-CN" sz="2000" dirty="0">
                <a:solidFill>
                  <a:srgbClr val="1023F4"/>
                </a:solidFill>
              </a:rPr>
              <a:t>)</a:t>
            </a:r>
            <a:endParaRPr lang="zh-CN" altLang="en-US" sz="2000" dirty="0">
              <a:solidFill>
                <a:srgbClr val="1023F4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85445" y="172020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产生</a:t>
            </a:r>
            <a:r>
              <a:rPr lang="zh-CN" altLang="en-US" sz="2000">
                <a:solidFill>
                  <a:srgbClr val="FF0000"/>
                </a:solidFill>
              </a:rPr>
              <a:t>的分类器个数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329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Boosting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60350" y="1013794"/>
            <a:ext cx="839332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C0000"/>
                </a:solidFill>
                <a:latin typeface="Wingdings" charset="2"/>
              </a:rPr>
              <a:t> </a:t>
            </a:r>
            <a:r>
              <a:rPr lang="zh-CN" altLang="en-US" sz="2800" dirty="0">
                <a:latin typeface="华文新魏" charset="-122"/>
              </a:rPr>
              <a:t>提升是一个机器学习技术，可以用于</a:t>
            </a:r>
            <a:r>
              <a:rPr lang="zh-CN" altLang="en-US" sz="2800" dirty="0">
                <a:solidFill>
                  <a:srgbClr val="FF0000"/>
                </a:solidFill>
                <a:latin typeface="华文新魏" charset="-122"/>
              </a:rPr>
              <a:t>回归</a:t>
            </a:r>
            <a:r>
              <a:rPr lang="zh-CN" altLang="en-US" sz="2800" dirty="0">
                <a:latin typeface="华文新魏" charset="-122"/>
              </a:rPr>
              <a:t>和</a:t>
            </a:r>
            <a:r>
              <a:rPr lang="zh-CN" altLang="en-US" sz="2800" dirty="0">
                <a:solidFill>
                  <a:srgbClr val="0000FF"/>
                </a:solidFill>
                <a:latin typeface="华文新魏" charset="-122"/>
              </a:rPr>
              <a:t>分类</a:t>
            </a:r>
            <a:r>
              <a:rPr lang="zh-CN" altLang="en-US" sz="2800" dirty="0">
                <a:latin typeface="华文新魏" charset="-122"/>
              </a:rPr>
              <a:t>问题，它每一步产生一个</a:t>
            </a:r>
            <a:r>
              <a:rPr lang="zh-CN" altLang="en-US" sz="2800" dirty="0">
                <a:solidFill>
                  <a:srgbClr val="007F00"/>
                </a:solidFill>
                <a:latin typeface="华文新魏" charset="-122"/>
              </a:rPr>
              <a:t>弱预测模型</a:t>
            </a:r>
            <a:r>
              <a:rPr lang="en-US" altLang="zh-CN" sz="2800" dirty="0">
                <a:latin typeface="Times New Roman" charset="0"/>
              </a:rPr>
              <a:t>(</a:t>
            </a:r>
            <a:r>
              <a:rPr lang="zh-CN" altLang="en-US" sz="2800" dirty="0">
                <a:latin typeface="华文新魏" charset="-122"/>
              </a:rPr>
              <a:t>如决策树</a:t>
            </a:r>
            <a:r>
              <a:rPr lang="en-US" altLang="zh-CN" sz="2800" dirty="0">
                <a:latin typeface="Times New Roman" charset="0"/>
              </a:rPr>
              <a:t>)</a:t>
            </a:r>
            <a:r>
              <a:rPr lang="zh-CN" altLang="en-US" sz="2800" dirty="0">
                <a:latin typeface="华文新魏" charset="-122"/>
              </a:rPr>
              <a:t>，并 </a:t>
            </a:r>
            <a:r>
              <a:rPr lang="zh-CN" altLang="en-US" sz="2800" dirty="0">
                <a:solidFill>
                  <a:srgbClr val="007F00"/>
                </a:solidFill>
                <a:latin typeface="华文新魏" charset="-122"/>
              </a:rPr>
              <a:t>加权累加</a:t>
            </a:r>
            <a:r>
              <a:rPr lang="zh-CN" altLang="en-US" sz="2800" dirty="0">
                <a:latin typeface="华文新魏" charset="-122"/>
              </a:rPr>
              <a:t>到总模型中</a:t>
            </a:r>
            <a:r>
              <a:rPr lang="en-US" altLang="zh-CN" sz="2800" dirty="0">
                <a:latin typeface="华文新魏" charset="-122"/>
              </a:rPr>
              <a:t>;</a:t>
            </a:r>
            <a:r>
              <a:rPr lang="zh-CN" altLang="en-US" sz="2800" dirty="0">
                <a:latin typeface="华文新魏" charset="-122"/>
              </a:rPr>
              <a:t>如果每一步的弱预测模型生成都是依据损失函数的</a:t>
            </a:r>
            <a:r>
              <a:rPr lang="zh-CN" altLang="en-US" sz="2800" dirty="0">
                <a:solidFill>
                  <a:srgbClr val="FF0000"/>
                </a:solidFill>
                <a:latin typeface="华文新魏" charset="-122"/>
              </a:rPr>
              <a:t>梯度方向</a:t>
            </a:r>
            <a:r>
              <a:rPr lang="zh-CN" altLang="en-US" sz="2800" dirty="0">
                <a:latin typeface="华文新魏" charset="-122"/>
              </a:rPr>
              <a:t>，则称之为梯度提升</a:t>
            </a:r>
            <a:r>
              <a:rPr lang="en-US" altLang="zh-CN" sz="2800" dirty="0">
                <a:latin typeface="Times New Roman" charset="0"/>
              </a:rPr>
              <a:t>(Gradient boosting)</a:t>
            </a:r>
            <a:r>
              <a:rPr lang="zh-CN" altLang="en-US" sz="2800" dirty="0">
                <a:latin typeface="华文新魏" charset="-122"/>
              </a:rPr>
              <a:t>。 </a:t>
            </a:r>
            <a:endParaRPr lang="zh-CN" altLang="en-US" sz="2800" dirty="0"/>
          </a:p>
          <a:p>
            <a:r>
              <a:rPr lang="zh-CN" altLang="en-US" sz="2800" dirty="0">
                <a:solidFill>
                  <a:srgbClr val="CC0000"/>
                </a:solidFill>
                <a:latin typeface="Wingdings" charset="2"/>
              </a:rPr>
              <a:t> </a:t>
            </a:r>
            <a:r>
              <a:rPr lang="zh-CN" altLang="en-US" sz="2800" dirty="0">
                <a:solidFill>
                  <a:srgbClr val="FF0000"/>
                </a:solidFill>
                <a:latin typeface="华文新魏" charset="-122"/>
              </a:rPr>
              <a:t>梯度提升</a:t>
            </a:r>
            <a:r>
              <a:rPr lang="zh-CN" altLang="en-US" sz="2800" dirty="0">
                <a:latin typeface="华文新魏" charset="-122"/>
              </a:rPr>
              <a:t>算法首先给定一个</a:t>
            </a:r>
            <a:r>
              <a:rPr lang="zh-CN" altLang="en-US" sz="2800" dirty="0">
                <a:solidFill>
                  <a:srgbClr val="FF0000"/>
                </a:solidFill>
                <a:latin typeface="华文新魏" charset="-122"/>
              </a:rPr>
              <a:t>目标损失函数</a:t>
            </a:r>
            <a:r>
              <a:rPr lang="zh-CN" altLang="en-US" sz="2800" dirty="0">
                <a:latin typeface="华文新魏" charset="-122"/>
              </a:rPr>
              <a:t>，它的定义域是所有可行的</a:t>
            </a:r>
            <a:r>
              <a:rPr lang="zh-CN" altLang="en-US" sz="2800" dirty="0">
                <a:solidFill>
                  <a:srgbClr val="0000FF"/>
                </a:solidFill>
                <a:latin typeface="华文新魏" charset="-122"/>
              </a:rPr>
              <a:t>弱函数集合</a:t>
            </a:r>
            <a:r>
              <a:rPr lang="en-US" altLang="zh-CN" sz="2800" dirty="0">
                <a:solidFill>
                  <a:srgbClr val="0000FF"/>
                </a:solidFill>
                <a:latin typeface="Times New Roman" charset="0"/>
              </a:rPr>
              <a:t>(</a:t>
            </a:r>
            <a:r>
              <a:rPr lang="zh-CN" altLang="en-US" sz="2800" dirty="0">
                <a:solidFill>
                  <a:srgbClr val="0000FF"/>
                </a:solidFill>
                <a:latin typeface="华文新魏" charset="-122"/>
              </a:rPr>
              <a:t>基函数</a:t>
            </a:r>
            <a:r>
              <a:rPr lang="en-US" altLang="zh-CN" sz="2800" dirty="0">
                <a:solidFill>
                  <a:srgbClr val="0000FF"/>
                </a:solidFill>
                <a:latin typeface="Times New Roman" charset="0"/>
              </a:rPr>
              <a:t>)</a:t>
            </a:r>
            <a:r>
              <a:rPr lang="en-US" altLang="zh-CN" sz="2800" dirty="0">
                <a:latin typeface="华文新魏" charset="-122"/>
              </a:rPr>
              <a:t>;</a:t>
            </a:r>
            <a:r>
              <a:rPr lang="zh-CN" altLang="en-US" sz="2800" dirty="0">
                <a:latin typeface="华文新魏" charset="-122"/>
              </a:rPr>
              <a:t>提升算法 通过</a:t>
            </a:r>
            <a:r>
              <a:rPr lang="zh-CN" altLang="en-US" sz="2800" dirty="0">
                <a:solidFill>
                  <a:srgbClr val="FF0000"/>
                </a:solidFill>
                <a:latin typeface="华文新魏" charset="-122"/>
              </a:rPr>
              <a:t>迭代</a:t>
            </a:r>
            <a:r>
              <a:rPr lang="zh-CN" altLang="en-US" sz="2800" dirty="0">
                <a:latin typeface="华文新魏" charset="-122"/>
              </a:rPr>
              <a:t>的选择一个</a:t>
            </a:r>
            <a:r>
              <a:rPr lang="zh-CN" altLang="en-US" sz="2800" dirty="0">
                <a:solidFill>
                  <a:srgbClr val="FF0000"/>
                </a:solidFill>
                <a:latin typeface="华文新魏" charset="-122"/>
              </a:rPr>
              <a:t>负梯度方向</a:t>
            </a:r>
            <a:r>
              <a:rPr lang="zh-CN" altLang="en-US" sz="2800" dirty="0">
                <a:latin typeface="华文新魏" charset="-122"/>
              </a:rPr>
              <a:t>上的基函数来逐渐 逼近</a:t>
            </a:r>
            <a:r>
              <a:rPr lang="zh-CN" altLang="en-US" sz="2800" dirty="0">
                <a:solidFill>
                  <a:srgbClr val="0000FF"/>
                </a:solidFill>
                <a:latin typeface="华文新魏" charset="-122"/>
              </a:rPr>
              <a:t>局部极小值</a:t>
            </a:r>
            <a:r>
              <a:rPr lang="zh-CN" altLang="en-US" sz="2800" dirty="0">
                <a:latin typeface="华文新魏" charset="-122"/>
              </a:rPr>
              <a:t>。这种在函数域的梯度提升观点对 机器学习的很多领域有深刻影响。 </a:t>
            </a:r>
            <a:endParaRPr lang="zh-CN" altLang="en-US" sz="2800" dirty="0"/>
          </a:p>
          <a:p>
            <a:r>
              <a:rPr lang="zh-CN" altLang="en-US" sz="2800" dirty="0">
                <a:solidFill>
                  <a:srgbClr val="CC0000"/>
                </a:solidFill>
                <a:latin typeface="Wingdings" charset="2"/>
              </a:rPr>
              <a:t> </a:t>
            </a:r>
            <a:r>
              <a:rPr lang="zh-CN" altLang="en-US" sz="2800" dirty="0">
                <a:latin typeface="华文新魏" charset="-122"/>
              </a:rPr>
              <a:t>提升的理论意义</a:t>
            </a:r>
            <a:r>
              <a:rPr lang="en-US" altLang="zh-CN" sz="2800" dirty="0">
                <a:latin typeface="华文新魏" charset="-122"/>
              </a:rPr>
              <a:t>:</a:t>
            </a:r>
            <a:r>
              <a:rPr lang="zh-CN" altLang="en-US" sz="2800" dirty="0">
                <a:latin typeface="华文新魏" charset="-122"/>
              </a:rPr>
              <a:t>如果一个问题</a:t>
            </a:r>
            <a:r>
              <a:rPr lang="zh-CN" altLang="en-US" sz="2800" dirty="0">
                <a:solidFill>
                  <a:srgbClr val="007F00"/>
                </a:solidFill>
                <a:latin typeface="华文新魏" charset="-122"/>
              </a:rPr>
              <a:t>存在弱分类器</a:t>
            </a:r>
            <a:r>
              <a:rPr lang="zh-CN" altLang="en-US" sz="2800" dirty="0">
                <a:latin typeface="华文新魏" charset="-122"/>
              </a:rPr>
              <a:t>，则可以通过提升的办法</a:t>
            </a:r>
            <a:r>
              <a:rPr lang="zh-CN" altLang="en-US" sz="2800" dirty="0">
                <a:solidFill>
                  <a:srgbClr val="007F00"/>
                </a:solidFill>
                <a:latin typeface="华文新魏" charset="-122"/>
              </a:rPr>
              <a:t>得到强分类器</a:t>
            </a:r>
            <a:r>
              <a:rPr lang="zh-CN" altLang="en-US" sz="2800" dirty="0">
                <a:latin typeface="华文新魏" charset="-122"/>
              </a:rPr>
              <a:t>。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60349" y="42864"/>
            <a:ext cx="8234293" cy="777874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Adaboost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Adaptive</a:t>
            </a:r>
            <a:r>
              <a:rPr lang="zh-CN" altLang="en-US" dirty="0"/>
              <a:t> </a:t>
            </a:r>
            <a:r>
              <a:rPr lang="en-US" altLang="zh-CN" dirty="0"/>
              <a:t>Boosting</a:t>
            </a:r>
            <a:endParaRPr lang="zh-CN" alt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60350" y="1320113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2"/>
              <a:buChar char="o"/>
              <a:tabLst/>
              <a:defRPr/>
            </a:pPr>
            <a:r>
              <a:rPr kumimoji="0" lang="zh-CN" altLang="x-none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新魏"/>
                <a:cs typeface=""/>
              </a:rPr>
              <a:t>设训练数据集</a:t>
            </a:r>
            <a:r>
              <a:rPr kumimoji="0" lang="x-none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新魏"/>
                <a:cs typeface=""/>
              </a:rPr>
              <a:t>T={(x</a:t>
            </a:r>
            <a:r>
              <a:rPr kumimoji="0" lang="x-none" altLang="zh-CN" sz="3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新魏"/>
                <a:cs typeface=""/>
              </a:rPr>
              <a:t>1</a:t>
            </a:r>
            <a:r>
              <a:rPr kumimoji="0" lang="x-none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新魏"/>
                <a:cs typeface=""/>
              </a:rPr>
              <a:t>,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新魏"/>
                <a:cs typeface=""/>
              </a:rPr>
              <a:t> </a:t>
            </a:r>
            <a:r>
              <a:rPr kumimoji="0" lang="x-none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新魏"/>
                <a:cs typeface=""/>
              </a:rPr>
              <a:t>y</a:t>
            </a:r>
            <a:r>
              <a:rPr kumimoji="0" lang="x-none" altLang="zh-CN" sz="3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新魏"/>
                <a:cs typeface=""/>
              </a:rPr>
              <a:t>1</a:t>
            </a:r>
            <a:r>
              <a:rPr kumimoji="0" lang="x-none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新魏"/>
                <a:cs typeface=""/>
              </a:rPr>
              <a:t>), (x</a:t>
            </a:r>
            <a:r>
              <a:rPr kumimoji="0" lang="x-none" altLang="zh-CN" sz="3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新魏"/>
                <a:cs typeface=""/>
              </a:rPr>
              <a:t>2</a:t>
            </a:r>
            <a:r>
              <a:rPr kumimoji="0" lang="x-none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新魏"/>
                <a:cs typeface=""/>
              </a:rPr>
              <a:t>,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新魏"/>
                <a:cs typeface=""/>
              </a:rPr>
              <a:t> </a:t>
            </a:r>
            <a:r>
              <a:rPr kumimoji="0" lang="x-none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新魏"/>
                <a:cs typeface=""/>
              </a:rPr>
              <a:t>y</a:t>
            </a:r>
            <a:r>
              <a:rPr kumimoji="0" lang="x-none" altLang="zh-CN" sz="3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新魏"/>
                <a:cs typeface=""/>
              </a:rPr>
              <a:t>2</a:t>
            </a:r>
            <a:r>
              <a:rPr kumimoji="0" lang="x-none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新魏"/>
                <a:cs typeface=""/>
              </a:rPr>
              <a:t>)…(x</a:t>
            </a:r>
            <a:r>
              <a:rPr kumimoji="0" lang="x-none" altLang="zh-CN" sz="3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新魏"/>
                <a:cs typeface=""/>
              </a:rPr>
              <a:t>N</a:t>
            </a:r>
            <a:r>
              <a:rPr kumimoji="0" lang="x-none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新魏"/>
                <a:cs typeface=""/>
              </a:rPr>
              <a:t>,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新魏"/>
                <a:cs typeface=""/>
              </a:rPr>
              <a:t> </a:t>
            </a:r>
            <a:r>
              <a:rPr kumimoji="0" lang="x-none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新魏"/>
                <a:cs typeface=""/>
              </a:rPr>
              <a:t>y</a:t>
            </a:r>
            <a:r>
              <a:rPr kumimoji="0" lang="x-none" altLang="zh-CN" sz="3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新魏"/>
                <a:cs typeface=""/>
              </a:rPr>
              <a:t>N</a:t>
            </a:r>
            <a:r>
              <a:rPr kumimoji="0" lang="x-none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新魏"/>
                <a:cs typeface=""/>
              </a:rPr>
              <a:t>)}</a:t>
            </a: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2"/>
              <a:buChar char="o"/>
              <a:tabLst/>
              <a:defRPr/>
            </a:pPr>
            <a:r>
              <a:rPr kumimoji="0" lang="zh-CN" altLang="x-none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新魏"/>
                <a:cs typeface=""/>
              </a:rPr>
              <a:t>初始化训练</a:t>
            </a:r>
            <a:r>
              <a:rPr kumimoji="0" lang="zh-CN" altLang="x-none" sz="3000" b="0" i="0" u="none" strike="noStrike" kern="1200" cap="none" spc="0" normalizeH="0" baseline="0" noProof="0" dirty="0">
                <a:ln>
                  <a:noFill/>
                </a:ln>
                <a:solidFill>
                  <a:srgbClr val="1023F4"/>
                </a:solidFill>
                <a:effectLst/>
                <a:uLnTx/>
                <a:uFillTx/>
                <a:latin typeface="Times New Roman"/>
                <a:ea typeface="华文新魏"/>
                <a:cs typeface=""/>
              </a:rPr>
              <a:t>数据的权值分布</a:t>
            </a: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901887"/>
              </p:ext>
            </p:extLst>
          </p:nvPr>
        </p:nvGraphicFramePr>
        <p:xfrm>
          <a:off x="736600" y="2636151"/>
          <a:ext cx="745172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" r:id="rId4" imgW="3123162" imgH="393846" progId="Equation.3">
                  <p:embed/>
                </p:oleObj>
              </mc:Choice>
              <mc:Fallback>
                <p:oleObj r:id="rId4" imgW="3123162" imgH="3938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600" y="2636151"/>
                        <a:ext cx="7451725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6811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zh-CN"/>
              <a:t>Adaboost</a:t>
            </a:r>
            <a:r>
              <a:rPr lang="zh-CN" altLang="x-none"/>
              <a:t>：对于</a:t>
            </a:r>
            <a:r>
              <a:rPr lang="x-none" altLang="zh-CN"/>
              <a:t>m=1,2,…M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>
              <a:lnSpc>
                <a:spcPct val="120000"/>
              </a:lnSpc>
            </a:pPr>
            <a:r>
              <a:rPr lang="zh-CN" altLang="x-none" sz="2900" dirty="0"/>
              <a:t>使用具有</a:t>
            </a:r>
            <a:r>
              <a:rPr lang="zh-CN" altLang="x-none" sz="2900" dirty="0">
                <a:solidFill>
                  <a:srgbClr val="FF0000"/>
                </a:solidFill>
              </a:rPr>
              <a:t>权值分布</a:t>
            </a:r>
            <a:r>
              <a:rPr lang="zh-CN" altLang="en-US" sz="2900" dirty="0">
                <a:solidFill>
                  <a:srgbClr val="FF0000"/>
                </a:solidFill>
              </a:rPr>
              <a:t> </a:t>
            </a:r>
            <a:r>
              <a:rPr lang="x-none" altLang="zh-CN" sz="2900" dirty="0"/>
              <a:t>D</a:t>
            </a:r>
            <a:r>
              <a:rPr lang="x-none" altLang="zh-CN" sz="2900" baseline="-25000" dirty="0"/>
              <a:t>m</a:t>
            </a:r>
            <a:r>
              <a:rPr lang="zh-CN" altLang="en-US" sz="2900" baseline="-25000" dirty="0"/>
              <a:t> </a:t>
            </a:r>
            <a:r>
              <a:rPr lang="zh-CN" altLang="x-none" sz="2900" dirty="0"/>
              <a:t>的训练数据集学习，得到</a:t>
            </a:r>
            <a:r>
              <a:rPr lang="zh-CN" altLang="x-none" sz="2900" dirty="0">
                <a:solidFill>
                  <a:srgbClr val="FF0000"/>
                </a:solidFill>
              </a:rPr>
              <a:t>基本分类器</a:t>
            </a:r>
          </a:p>
          <a:p>
            <a:pPr marL="360000">
              <a:lnSpc>
                <a:spcPct val="120000"/>
              </a:lnSpc>
            </a:pPr>
            <a:endParaRPr lang="zh-CN" altLang="x-none" sz="2900" dirty="0"/>
          </a:p>
          <a:p>
            <a:pPr marL="360000">
              <a:lnSpc>
                <a:spcPct val="120000"/>
              </a:lnSpc>
            </a:pPr>
            <a:r>
              <a:rPr lang="zh-CN" altLang="x-none" sz="2900" dirty="0"/>
              <a:t>计算</a:t>
            </a:r>
            <a:r>
              <a:rPr lang="x-none" altLang="zh-CN" sz="2900" dirty="0"/>
              <a:t>G</a:t>
            </a:r>
            <a:r>
              <a:rPr lang="x-none" altLang="zh-CN" sz="2900" baseline="-25000" dirty="0"/>
              <a:t>m</a:t>
            </a:r>
            <a:r>
              <a:rPr lang="x-none" altLang="zh-CN" sz="2900" dirty="0"/>
              <a:t>(x)</a:t>
            </a:r>
            <a:r>
              <a:rPr lang="zh-CN" altLang="x-none" sz="2900" dirty="0"/>
              <a:t>在训练数据集上的</a:t>
            </a:r>
            <a:r>
              <a:rPr lang="zh-CN" altLang="x-none" sz="2900" dirty="0">
                <a:solidFill>
                  <a:srgbClr val="FF0000"/>
                </a:solidFill>
              </a:rPr>
              <a:t>分类误差率</a:t>
            </a:r>
            <a:r>
              <a:rPr lang="zh-Hans" altLang="en-US" sz="2900" dirty="0">
                <a:solidFill>
                  <a:srgbClr val="FF0000"/>
                </a:solidFill>
              </a:rPr>
              <a:t> </a:t>
            </a:r>
            <a:r>
              <a:rPr lang="en-US" altLang="zh-Hans" sz="2900" b="1" dirty="0">
                <a:solidFill>
                  <a:srgbClr val="1023F4"/>
                </a:solidFill>
              </a:rPr>
              <a:t>(&lt;0.5)</a:t>
            </a:r>
            <a:endParaRPr lang="zh-CN" altLang="x-none" sz="2900" b="1" dirty="0">
              <a:solidFill>
                <a:srgbClr val="1023F4"/>
              </a:solidFill>
            </a:endParaRPr>
          </a:p>
          <a:p>
            <a:pPr marL="360000">
              <a:lnSpc>
                <a:spcPct val="120000"/>
              </a:lnSpc>
            </a:pPr>
            <a:endParaRPr lang="zh-CN" altLang="x-none" sz="2900" b="1" dirty="0">
              <a:solidFill>
                <a:srgbClr val="1023F4"/>
              </a:solidFill>
            </a:endParaRPr>
          </a:p>
          <a:p>
            <a:pPr marL="360000">
              <a:lnSpc>
                <a:spcPct val="120000"/>
              </a:lnSpc>
            </a:pPr>
            <a:endParaRPr lang="zh-CN" altLang="x-none" sz="2900" dirty="0"/>
          </a:p>
          <a:p>
            <a:pPr marL="360000">
              <a:lnSpc>
                <a:spcPct val="120000"/>
              </a:lnSpc>
            </a:pPr>
            <a:r>
              <a:rPr lang="zh-CN" altLang="x-none" sz="2900" dirty="0"/>
              <a:t>计算</a:t>
            </a:r>
            <a:r>
              <a:rPr lang="x-none" altLang="zh-CN" sz="2900" dirty="0"/>
              <a:t>G</a:t>
            </a:r>
            <a:r>
              <a:rPr lang="x-none" altLang="zh-CN" sz="2900" baseline="-25000" dirty="0"/>
              <a:t>m</a:t>
            </a:r>
            <a:r>
              <a:rPr lang="x-none" altLang="zh-CN" sz="2900" dirty="0"/>
              <a:t>(x)</a:t>
            </a:r>
            <a:r>
              <a:rPr lang="zh-CN" altLang="x-none" sz="2900" dirty="0"/>
              <a:t>的系数</a:t>
            </a:r>
            <a:r>
              <a:rPr lang="zh-Hans" altLang="en-US" sz="2900" dirty="0"/>
              <a:t> </a:t>
            </a:r>
            <a:r>
              <a:rPr lang="en-US" altLang="zh-Hans" sz="2900" b="1" dirty="0">
                <a:solidFill>
                  <a:srgbClr val="1023F4"/>
                </a:solidFill>
              </a:rPr>
              <a:t>(&gt;</a:t>
            </a:r>
            <a:r>
              <a:rPr lang="zh-Hans" altLang="en-US" sz="2900" b="1" dirty="0">
                <a:solidFill>
                  <a:srgbClr val="1023F4"/>
                </a:solidFill>
              </a:rPr>
              <a:t> </a:t>
            </a:r>
            <a:r>
              <a:rPr lang="en-US" altLang="zh-Hans" sz="2900" b="1" dirty="0">
                <a:solidFill>
                  <a:srgbClr val="1023F4"/>
                </a:solidFill>
              </a:rPr>
              <a:t>0)</a:t>
            </a:r>
            <a:endParaRPr lang="zh-CN" altLang="x-none" sz="2900" b="1" dirty="0">
              <a:solidFill>
                <a:srgbClr val="1023F4"/>
              </a:solidFill>
            </a:endParaRPr>
          </a:p>
          <a:p>
            <a:pPr marL="360000">
              <a:lnSpc>
                <a:spcPct val="120000"/>
              </a:lnSpc>
            </a:pPr>
            <a:endParaRPr lang="zh-CN" altLang="x-none" sz="2900" dirty="0"/>
          </a:p>
        </p:txBody>
      </p:sp>
      <p:graphicFrame>
        <p:nvGraphicFramePr>
          <p:cNvPr id="235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133821"/>
              </p:ext>
            </p:extLst>
          </p:nvPr>
        </p:nvGraphicFramePr>
        <p:xfrm>
          <a:off x="2835275" y="2229965"/>
          <a:ext cx="27368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" r:id="rId3" imgW="1309553" imgH="229116" progId="Equation.3">
                  <p:embed/>
                </p:oleObj>
              </mc:Choice>
              <mc:Fallback>
                <p:oleObj r:id="rId3" imgW="1309553" imgH="2291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275" y="2229965"/>
                        <a:ext cx="273685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206243"/>
              </p:ext>
            </p:extLst>
          </p:nvPr>
        </p:nvGraphicFramePr>
        <p:xfrm>
          <a:off x="1940719" y="3780818"/>
          <a:ext cx="5256212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" r:id="rId5" imgW="2602687" imgH="431930" progId="Equation.3">
                  <p:embed/>
                </p:oleObj>
              </mc:Choice>
              <mc:Fallback>
                <p:oleObj r:id="rId5" imgW="2602687" imgH="43193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0719" y="3780818"/>
                        <a:ext cx="5256212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358770"/>
              </p:ext>
            </p:extLst>
          </p:nvPr>
        </p:nvGraphicFramePr>
        <p:xfrm>
          <a:off x="3748920" y="5515069"/>
          <a:ext cx="2131054" cy="86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5" r:id="rId7" imgW="1067580" imgH="432304" progId="Equation.3">
                  <p:embed/>
                </p:oleObj>
              </mc:Choice>
              <mc:Fallback>
                <p:oleObj r:id="rId7" imgW="1067580" imgH="43230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920" y="5515069"/>
                        <a:ext cx="2131054" cy="86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线连接符 2"/>
          <p:cNvCxnSpPr/>
          <p:nvPr/>
        </p:nvCxnSpPr>
        <p:spPr>
          <a:xfrm>
            <a:off x="5503333" y="4470397"/>
            <a:ext cx="1693598" cy="169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5781159" y="452242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指示函数</a:t>
            </a:r>
            <a:endParaRPr lang="zh-CN" altLang="x-none" sz="2400" dirty="0">
              <a:solidFill>
                <a:srgbClr val="FF0000"/>
              </a:solidFill>
            </a:endParaRPr>
          </a:p>
        </p:txBody>
      </p:sp>
      <p:cxnSp>
        <p:nvCxnSpPr>
          <p:cNvPr id="9" name="直线连接符 8"/>
          <p:cNvCxnSpPr/>
          <p:nvPr/>
        </p:nvCxnSpPr>
        <p:spPr>
          <a:xfrm>
            <a:off x="1940719" y="4487331"/>
            <a:ext cx="516921" cy="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17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zh-CN"/>
              <a:t>Adaboost</a:t>
            </a:r>
            <a:r>
              <a:rPr lang="zh-CN" altLang="x-none"/>
              <a:t>：对于</a:t>
            </a:r>
            <a:r>
              <a:rPr lang="x-none" altLang="zh-CN"/>
              <a:t>m=1,2,…M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x-none" sz="2900" dirty="0"/>
              <a:t>更新训练数据集的</a:t>
            </a:r>
            <a:r>
              <a:rPr lang="zh-CN" altLang="x-none" sz="2900" dirty="0">
                <a:solidFill>
                  <a:srgbClr val="FF0000"/>
                </a:solidFill>
              </a:rPr>
              <a:t>权值分布</a:t>
            </a:r>
          </a:p>
          <a:p>
            <a:endParaRPr lang="zh-CN" altLang="x-none" sz="2900" dirty="0"/>
          </a:p>
          <a:p>
            <a:endParaRPr lang="zh-CN" altLang="x-none" sz="2900" dirty="0"/>
          </a:p>
          <a:p>
            <a:endParaRPr lang="en-US" altLang="zh-CN" sz="2900" dirty="0"/>
          </a:p>
          <a:p>
            <a:endParaRPr lang="en-US" altLang="zh-CN" sz="2900" dirty="0"/>
          </a:p>
          <a:p>
            <a:r>
              <a:rPr lang="zh-CN" altLang="x-none" sz="2900" dirty="0"/>
              <a:t>这里，</a:t>
            </a:r>
            <a:r>
              <a:rPr lang="x-none" altLang="zh-CN" sz="2900" dirty="0"/>
              <a:t>Z</a:t>
            </a:r>
            <a:r>
              <a:rPr lang="x-none" altLang="zh-CN" sz="2900" baseline="-25000" dirty="0"/>
              <a:t>m</a:t>
            </a:r>
            <a:r>
              <a:rPr lang="zh-CN" altLang="x-none" sz="2900" dirty="0"/>
              <a:t>是</a:t>
            </a:r>
            <a:r>
              <a:rPr lang="zh-CN" altLang="x-none" sz="2900" b="1" dirty="0">
                <a:solidFill>
                  <a:srgbClr val="FF0000"/>
                </a:solidFill>
              </a:rPr>
              <a:t>规</a:t>
            </a:r>
            <a:r>
              <a:rPr lang="zh-CN" altLang="en-US" sz="2900" b="1" dirty="0">
                <a:solidFill>
                  <a:srgbClr val="FF0000"/>
                </a:solidFill>
              </a:rPr>
              <a:t>一</a:t>
            </a:r>
            <a:r>
              <a:rPr lang="zh-CN" altLang="x-none" sz="2900" b="1" dirty="0">
                <a:solidFill>
                  <a:srgbClr val="FF0000"/>
                </a:solidFill>
              </a:rPr>
              <a:t>化因子</a:t>
            </a:r>
          </a:p>
          <a:p>
            <a:endParaRPr lang="zh-CN" altLang="x-none" sz="2900" dirty="0"/>
          </a:p>
          <a:p>
            <a:endParaRPr lang="zh-CN" altLang="x-none" sz="2900" dirty="0"/>
          </a:p>
          <a:p>
            <a:pPr lvl="1"/>
            <a:r>
              <a:rPr lang="zh-CN" altLang="x-none" sz="2700" dirty="0"/>
              <a:t>它使</a:t>
            </a:r>
            <a:r>
              <a:rPr lang="x-none" altLang="zh-CN" sz="2700" dirty="0">
                <a:solidFill>
                  <a:srgbClr val="FF0000"/>
                </a:solidFill>
              </a:rPr>
              <a:t>D</a:t>
            </a:r>
            <a:r>
              <a:rPr lang="x-none" altLang="zh-CN" sz="2700" baseline="-25000" dirty="0">
                <a:solidFill>
                  <a:srgbClr val="FF0000"/>
                </a:solidFill>
              </a:rPr>
              <a:t>m+1</a:t>
            </a:r>
            <a:r>
              <a:rPr lang="zh-CN" altLang="x-none" sz="2700" dirty="0">
                <a:solidFill>
                  <a:srgbClr val="FF0000"/>
                </a:solidFill>
              </a:rPr>
              <a:t>成为一个概率分布</a:t>
            </a:r>
          </a:p>
          <a:p>
            <a:endParaRPr lang="zh-CN" altLang="x-none" dirty="0"/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184672"/>
              </p:ext>
            </p:extLst>
          </p:nvPr>
        </p:nvGraphicFramePr>
        <p:xfrm>
          <a:off x="1054526" y="1727870"/>
          <a:ext cx="7183845" cy="1804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0" r:id="rId3" imgW="2730817" imgH="686117" progId="Equation.3">
                  <p:embed/>
                </p:oleObj>
              </mc:Choice>
              <mc:Fallback>
                <p:oleObj r:id="rId3" imgW="2730817" imgH="6861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526" y="1727870"/>
                        <a:ext cx="7183845" cy="18045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067326"/>
              </p:ext>
            </p:extLst>
          </p:nvPr>
        </p:nvGraphicFramePr>
        <p:xfrm>
          <a:off x="2124184" y="4335955"/>
          <a:ext cx="4159032" cy="949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1" r:id="rId5" imgW="1891796" imgH="431930" progId="Equation.3">
                  <p:embed/>
                </p:oleObj>
              </mc:Choice>
              <mc:Fallback>
                <p:oleObj r:id="rId5" imgW="1891796" imgH="43193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184" y="4335955"/>
                        <a:ext cx="4159032" cy="9497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线连接符 5"/>
          <p:cNvCxnSpPr/>
          <p:nvPr/>
        </p:nvCxnSpPr>
        <p:spPr>
          <a:xfrm>
            <a:off x="3945239" y="3222168"/>
            <a:ext cx="516921" cy="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4402501" y="3314674"/>
            <a:ext cx="387213" cy="455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4789714" y="3425808"/>
            <a:ext cx="1103086" cy="0"/>
          </a:xfrm>
          <a:prstGeom prst="line">
            <a:avLst/>
          </a:prstGeom>
          <a:ln w="19050">
            <a:solidFill>
              <a:srgbClr val="102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V="1">
            <a:off x="3685937" y="3532394"/>
            <a:ext cx="2206863" cy="121"/>
          </a:xfrm>
          <a:prstGeom prst="line">
            <a:avLst/>
          </a:prstGeom>
          <a:ln w="28575">
            <a:solidFill>
              <a:srgbClr val="102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892800" y="3547026"/>
            <a:ext cx="1319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023F4"/>
                </a:solidFill>
              </a:rPr>
              <a:t>分对：</a:t>
            </a:r>
            <a:r>
              <a:rPr lang="en-US" altLang="zh-CN" b="1" dirty="0">
                <a:solidFill>
                  <a:srgbClr val="1023F4"/>
                </a:solidFill>
              </a:rPr>
              <a:t>&lt;</a:t>
            </a:r>
            <a:r>
              <a:rPr lang="zh-CN" altLang="en-US" b="1" dirty="0">
                <a:solidFill>
                  <a:srgbClr val="1023F4"/>
                </a:solidFill>
              </a:rPr>
              <a:t> </a:t>
            </a:r>
            <a:r>
              <a:rPr lang="en-US" altLang="zh-CN" b="1" dirty="0">
                <a:solidFill>
                  <a:srgbClr val="1023F4"/>
                </a:solidFill>
              </a:rPr>
              <a:t>1</a:t>
            </a:r>
          </a:p>
          <a:p>
            <a:r>
              <a:rPr lang="zh-CN" altLang="en-US" b="1" dirty="0">
                <a:solidFill>
                  <a:srgbClr val="1023F4"/>
                </a:solidFill>
              </a:rPr>
              <a:t>分错：</a:t>
            </a:r>
            <a:r>
              <a:rPr lang="en-US" altLang="zh-CN" b="1" dirty="0">
                <a:solidFill>
                  <a:srgbClr val="1023F4"/>
                </a:solidFill>
              </a:rPr>
              <a:t>&gt;</a:t>
            </a:r>
            <a:r>
              <a:rPr lang="zh-CN" altLang="en-US" b="1" dirty="0">
                <a:solidFill>
                  <a:srgbClr val="1023F4"/>
                </a:solidFill>
              </a:rPr>
              <a:t> </a:t>
            </a:r>
            <a:r>
              <a:rPr lang="en-US" altLang="zh-CN" b="1" dirty="0">
                <a:solidFill>
                  <a:srgbClr val="1023F4"/>
                </a:solidFill>
              </a:rPr>
              <a:t>1</a:t>
            </a:r>
            <a:endParaRPr lang="zh-CN" altLang="x-none" b="1" dirty="0">
              <a:solidFill>
                <a:srgbClr val="1023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880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zh-CN"/>
              <a:t>Adaboost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x-none" sz="2800" dirty="0"/>
              <a:t>构建</a:t>
            </a:r>
            <a:r>
              <a:rPr lang="zh-CN" altLang="x-none" sz="2800" b="1" dirty="0">
                <a:solidFill>
                  <a:srgbClr val="FF0000"/>
                </a:solidFill>
              </a:rPr>
              <a:t>基本分类器的线性组合</a:t>
            </a:r>
          </a:p>
          <a:p>
            <a:endParaRPr lang="zh-CN" altLang="x-none" sz="2800" dirty="0"/>
          </a:p>
          <a:p>
            <a:endParaRPr lang="zh-CN" altLang="x-none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x-none" sz="2800" dirty="0"/>
              <a:t>得到</a:t>
            </a:r>
            <a:r>
              <a:rPr lang="zh-CN" altLang="x-none" sz="2800" b="1" dirty="0">
                <a:solidFill>
                  <a:srgbClr val="FF0000"/>
                </a:solidFill>
              </a:rPr>
              <a:t>最终分类器</a:t>
            </a:r>
          </a:p>
          <a:p>
            <a:endParaRPr lang="zh-CN" altLang="x-none" sz="2800" dirty="0"/>
          </a:p>
        </p:txBody>
      </p:sp>
      <p:graphicFrame>
        <p:nvGraphicFramePr>
          <p:cNvPr id="256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74540"/>
              </p:ext>
            </p:extLst>
          </p:nvPr>
        </p:nvGraphicFramePr>
        <p:xfrm>
          <a:off x="2521509" y="1843988"/>
          <a:ext cx="3024187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2" r:id="rId3" imgW="1181930" imgH="432304" progId="Equation.3">
                  <p:embed/>
                </p:oleObj>
              </mc:Choice>
              <mc:Fallback>
                <p:oleObj r:id="rId3" imgW="1181930" imgH="43230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1509" y="1843988"/>
                        <a:ext cx="3024187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678979"/>
              </p:ext>
            </p:extLst>
          </p:nvPr>
        </p:nvGraphicFramePr>
        <p:xfrm>
          <a:off x="1622689" y="4591861"/>
          <a:ext cx="5399088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3" r:id="rId5" imgW="2375217" imgH="457517" progId="Equation.3">
                  <p:embed/>
                </p:oleObj>
              </mc:Choice>
              <mc:Fallback>
                <p:oleObj r:id="rId5" imgW="2375217" imgH="4575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689" y="4591861"/>
                        <a:ext cx="5399088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1615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x-none"/>
              <a:t>举例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60000"/>
            <a:r>
              <a:rPr lang="zh-CN" altLang="x-none" sz="2800" dirty="0"/>
              <a:t>给定下列训练样本，试用</a:t>
            </a:r>
            <a:r>
              <a:rPr lang="x-none" altLang="zh-CN" sz="2800" dirty="0"/>
              <a:t>AdaBoost</a:t>
            </a:r>
            <a:r>
              <a:rPr lang="zh-CN" altLang="x-none" sz="2800" dirty="0"/>
              <a:t>算法学习一个强分类器。</a:t>
            </a:r>
          </a:p>
          <a:p>
            <a:pPr marL="360000"/>
            <a:endParaRPr lang="zh-CN" altLang="x-none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8" y="3038113"/>
            <a:ext cx="8883650" cy="71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95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x-none"/>
              <a:t>解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0350" y="2692780"/>
            <a:ext cx="8616950" cy="3396531"/>
          </a:xfrm>
        </p:spPr>
        <p:txBody>
          <a:bodyPr>
            <a:normAutofit/>
          </a:bodyPr>
          <a:lstStyle/>
          <a:p>
            <a:r>
              <a:rPr lang="zh-CN" altLang="x-none" sz="2800" dirty="0"/>
              <a:t>初始化训练数据的权值分布</a:t>
            </a:r>
          </a:p>
          <a:p>
            <a:endParaRPr lang="zh-CN" altLang="x-none" sz="2800" dirty="0"/>
          </a:p>
          <a:p>
            <a:endParaRPr lang="zh-CN" altLang="x-none" sz="2800" dirty="0"/>
          </a:p>
          <a:p>
            <a:endParaRPr lang="zh-CN" altLang="x-none" sz="2800" dirty="0"/>
          </a:p>
          <a:p>
            <a:endParaRPr lang="en-US" altLang="zh-CN" sz="2800" dirty="0"/>
          </a:p>
          <a:p>
            <a:r>
              <a:rPr lang="x-none" altLang="zh-CN" sz="2800" dirty="0"/>
              <a:t>W</a:t>
            </a:r>
            <a:r>
              <a:rPr lang="x-none" altLang="zh-CN" sz="2800" baseline="-25000" dirty="0"/>
              <a:t>1i</a:t>
            </a:r>
            <a:r>
              <a:rPr lang="x-none" altLang="zh-CN" sz="2800" dirty="0"/>
              <a:t> = 0.1</a:t>
            </a:r>
          </a:p>
        </p:txBody>
      </p:sp>
      <p:graphicFrame>
        <p:nvGraphicFramePr>
          <p:cNvPr id="276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310355"/>
              </p:ext>
            </p:extLst>
          </p:nvPr>
        </p:nvGraphicFramePr>
        <p:xfrm>
          <a:off x="695325" y="3451245"/>
          <a:ext cx="745172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6" r:id="rId3" imgW="3123162" imgH="393846" progId="Equation.3">
                  <p:embed/>
                </p:oleObj>
              </mc:Choice>
              <mc:Fallback>
                <p:oleObj r:id="rId3" imgW="3123162" imgH="3938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" y="3451245"/>
                        <a:ext cx="7451725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3" y="1402317"/>
            <a:ext cx="8712587" cy="7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16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17" y="1056721"/>
            <a:ext cx="8712587" cy="701323"/>
          </a:xfrm>
          <a:prstGeom prst="rect">
            <a:avLst/>
          </a:prstGeom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zh-CN"/>
              <a:t>m=1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5317" y="2132473"/>
            <a:ext cx="8822428" cy="1111862"/>
          </a:xfrm>
        </p:spPr>
        <p:txBody>
          <a:bodyPr>
            <a:noAutofit/>
          </a:bodyPr>
          <a:lstStyle/>
          <a:p>
            <a:pPr marL="360000"/>
            <a:r>
              <a:rPr lang="zh-CN" altLang="x-none" sz="2400" dirty="0"/>
              <a:t>对于</a:t>
            </a:r>
            <a:r>
              <a:rPr lang="x-none" altLang="zh-CN" sz="2400" dirty="0"/>
              <a:t>m=1</a:t>
            </a:r>
          </a:p>
          <a:p>
            <a:pPr marL="360000"/>
            <a:r>
              <a:rPr lang="zh-CN" altLang="x-none" sz="2400" dirty="0"/>
              <a:t>在权值分布为</a:t>
            </a:r>
            <a:r>
              <a:rPr lang="zh-CN" altLang="en-US" sz="2400" dirty="0"/>
              <a:t> </a:t>
            </a:r>
            <a:r>
              <a:rPr lang="x-none" altLang="zh-CN" sz="2400" dirty="0"/>
              <a:t>D</a:t>
            </a:r>
            <a:r>
              <a:rPr lang="x-none" altLang="zh-CN" sz="2400" baseline="-25000" dirty="0"/>
              <a:t>1</a:t>
            </a:r>
            <a:r>
              <a:rPr lang="zh-CN" altLang="en-US" sz="2400" baseline="-25000" dirty="0"/>
              <a:t> </a:t>
            </a:r>
            <a:r>
              <a:rPr lang="zh-CN" altLang="x-none" sz="2400" dirty="0"/>
              <a:t>的训练数据上，阈值</a:t>
            </a:r>
            <a:r>
              <a:rPr lang="zh-CN" altLang="en-US" sz="2400" dirty="0"/>
              <a:t> </a:t>
            </a:r>
            <a:r>
              <a:rPr lang="x-none" altLang="zh-CN" sz="2400" dirty="0">
                <a:solidFill>
                  <a:srgbClr val="FF0000"/>
                </a:solidFill>
              </a:rPr>
              <a:t>v</a:t>
            </a:r>
            <a:r>
              <a:rPr lang="zh-CN" altLang="en-US" sz="2400" dirty="0"/>
              <a:t> </a:t>
            </a:r>
            <a:r>
              <a:rPr lang="zh-CN" altLang="x-none" sz="2400" dirty="0"/>
              <a:t>取</a:t>
            </a:r>
            <a:r>
              <a:rPr lang="x-none" altLang="zh-CN" sz="2400" dirty="0">
                <a:solidFill>
                  <a:srgbClr val="FF0000"/>
                </a:solidFill>
              </a:rPr>
              <a:t>2.5</a:t>
            </a:r>
            <a:r>
              <a:rPr lang="zh-CN" altLang="x-none" sz="2400" dirty="0"/>
              <a:t>时误差率最低，故</a:t>
            </a:r>
            <a:r>
              <a:rPr lang="zh-CN" altLang="x-none" sz="2400" dirty="0">
                <a:solidFill>
                  <a:srgbClr val="FF0000"/>
                </a:solidFill>
              </a:rPr>
              <a:t>基分类器</a:t>
            </a:r>
            <a:r>
              <a:rPr lang="zh-CN" altLang="x-none" sz="2400" dirty="0"/>
              <a:t>为：</a:t>
            </a:r>
          </a:p>
        </p:txBody>
      </p:sp>
      <p:graphicFrame>
        <p:nvGraphicFramePr>
          <p:cNvPr id="286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753382"/>
              </p:ext>
            </p:extLst>
          </p:nvPr>
        </p:nvGraphicFramePr>
        <p:xfrm>
          <a:off x="3818443" y="3102557"/>
          <a:ext cx="2177136" cy="75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0" r:id="rId4" imgW="1321691" imgH="457716" progId="Equation.3">
                  <p:embed/>
                </p:oleObj>
              </mc:Choice>
              <mc:Fallback>
                <p:oleObj r:id="rId4" imgW="1321691" imgH="4577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8443" y="3102557"/>
                        <a:ext cx="2177136" cy="75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线连接符 2"/>
          <p:cNvCxnSpPr/>
          <p:nvPr/>
        </p:nvCxnSpPr>
        <p:spPr>
          <a:xfrm>
            <a:off x="3113903" y="729049"/>
            <a:ext cx="0" cy="124803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5676066" y="729049"/>
            <a:ext cx="0" cy="124803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8291972" y="729049"/>
            <a:ext cx="0" cy="124803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587957" y="2033261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altLang="zh-CN">
                <a:solidFill>
                  <a:srgbClr val="FF0000"/>
                </a:solidFill>
              </a:rPr>
              <a:t>v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=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2.5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212573" y="2021771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altLang="zh-CN">
                <a:solidFill>
                  <a:srgbClr val="FF0000"/>
                </a:solidFill>
              </a:rPr>
              <a:t>v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5.5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816013" y="2021771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altLang="zh-CN">
                <a:solidFill>
                  <a:srgbClr val="FF0000"/>
                </a:solidFill>
              </a:rPr>
              <a:t>v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8.5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55317" y="3714328"/>
            <a:ext cx="898868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zh-CN" dirty="0">
                <a:solidFill>
                  <a:srgbClr val="FF0000"/>
                </a:solidFill>
              </a:rPr>
              <a:t>v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2.5: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AutoNum type="arabicParenBoth"/>
            </a:pP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2.5</a:t>
            </a:r>
            <a:r>
              <a:rPr lang="zh-CN" altLang="en-US" dirty="0">
                <a:solidFill>
                  <a:srgbClr val="FF0000"/>
                </a:solidFill>
              </a:rPr>
              <a:t> 取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 x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2.5</a:t>
            </a:r>
            <a:r>
              <a:rPr lang="zh-CN" altLang="en-US" dirty="0">
                <a:solidFill>
                  <a:srgbClr val="FF0000"/>
                </a:solidFill>
              </a:rPr>
              <a:t> 取 </a:t>
            </a:r>
            <a:r>
              <a:rPr lang="en-US" altLang="zh-CN" dirty="0">
                <a:solidFill>
                  <a:srgbClr val="FF0000"/>
                </a:solidFill>
              </a:rPr>
              <a:t>-1,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1023F4"/>
                </a:solidFill>
              </a:rPr>
              <a:t>“6,7,8”</a:t>
            </a:r>
            <a:r>
              <a:rPr lang="zh-CN" altLang="en-US" dirty="0">
                <a:solidFill>
                  <a:srgbClr val="1023F4"/>
                </a:solidFill>
              </a:rPr>
              <a:t> 分错；错误率 </a:t>
            </a:r>
            <a:r>
              <a:rPr lang="en-US" altLang="zh-CN" dirty="0">
                <a:solidFill>
                  <a:srgbClr val="1023F4"/>
                </a:solidFill>
              </a:rPr>
              <a:t>=</a:t>
            </a:r>
            <a:r>
              <a:rPr lang="zh-CN" altLang="en-US" dirty="0">
                <a:solidFill>
                  <a:srgbClr val="1023F4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3/10</a:t>
            </a:r>
            <a:r>
              <a:rPr lang="en-US" altLang="zh-CN" dirty="0">
                <a:solidFill>
                  <a:srgbClr val="1023F4"/>
                </a:solidFill>
              </a:rPr>
              <a:t>;</a:t>
            </a:r>
          </a:p>
          <a:p>
            <a:pPr marL="342900" indent="-342900">
              <a:buAutoNum type="arabicParenBoth"/>
            </a:pP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2.5</a:t>
            </a:r>
            <a:r>
              <a:rPr lang="zh-CN" altLang="en-US" dirty="0">
                <a:solidFill>
                  <a:srgbClr val="FF0000"/>
                </a:solidFill>
              </a:rPr>
              <a:t> 取 </a:t>
            </a:r>
            <a:r>
              <a:rPr lang="en-US" altLang="zh-CN" dirty="0">
                <a:solidFill>
                  <a:srgbClr val="FF0000"/>
                </a:solidFill>
              </a:rPr>
              <a:t>-1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2.5</a:t>
            </a:r>
            <a:r>
              <a:rPr lang="zh-CN" altLang="en-US" dirty="0">
                <a:solidFill>
                  <a:srgbClr val="FF0000"/>
                </a:solidFill>
              </a:rPr>
              <a:t> 取 </a:t>
            </a:r>
            <a:r>
              <a:rPr lang="en-US" altLang="zh-CN" dirty="0">
                <a:solidFill>
                  <a:srgbClr val="FF0000"/>
                </a:solidFill>
              </a:rPr>
              <a:t>1,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1023F4"/>
                </a:solidFill>
              </a:rPr>
              <a:t>“0,1,2,3,4,5,9”</a:t>
            </a:r>
            <a:r>
              <a:rPr lang="zh-CN" altLang="en-US" dirty="0">
                <a:solidFill>
                  <a:srgbClr val="1023F4"/>
                </a:solidFill>
              </a:rPr>
              <a:t> 分错；错误率 </a:t>
            </a:r>
            <a:r>
              <a:rPr lang="en-US" altLang="zh-CN" dirty="0">
                <a:solidFill>
                  <a:srgbClr val="1023F4"/>
                </a:solidFill>
              </a:rPr>
              <a:t>=</a:t>
            </a:r>
            <a:r>
              <a:rPr lang="zh-CN" altLang="en-US" dirty="0">
                <a:solidFill>
                  <a:srgbClr val="1023F4"/>
                </a:solidFill>
              </a:rPr>
              <a:t> </a:t>
            </a:r>
            <a:r>
              <a:rPr lang="en-US" altLang="zh-CN" dirty="0">
                <a:solidFill>
                  <a:srgbClr val="1023F4"/>
                </a:solidFill>
              </a:rPr>
              <a:t>7/10&gt;0.5;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x-none" altLang="zh-CN" dirty="0">
                <a:solidFill>
                  <a:srgbClr val="FF0000"/>
                </a:solidFill>
              </a:rPr>
              <a:t>v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5.5: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AutoNum type="arabicParenBoth"/>
            </a:pP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5.5</a:t>
            </a:r>
            <a:r>
              <a:rPr lang="zh-CN" altLang="en-US" dirty="0">
                <a:solidFill>
                  <a:srgbClr val="FF0000"/>
                </a:solidFill>
              </a:rPr>
              <a:t> 取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5.5</a:t>
            </a:r>
            <a:r>
              <a:rPr lang="zh-CN" altLang="en-US" dirty="0">
                <a:solidFill>
                  <a:srgbClr val="FF0000"/>
                </a:solidFill>
              </a:rPr>
              <a:t> 取 </a:t>
            </a:r>
            <a:r>
              <a:rPr lang="en-US" altLang="zh-CN" dirty="0">
                <a:solidFill>
                  <a:srgbClr val="FF0000"/>
                </a:solidFill>
              </a:rPr>
              <a:t>-1,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1023F4"/>
                </a:solidFill>
              </a:rPr>
              <a:t>“3,4,5,6,7,8”</a:t>
            </a:r>
            <a:r>
              <a:rPr lang="zh-CN" altLang="en-US" dirty="0">
                <a:solidFill>
                  <a:srgbClr val="1023F4"/>
                </a:solidFill>
              </a:rPr>
              <a:t> 分错</a:t>
            </a:r>
            <a:r>
              <a:rPr lang="en-US" altLang="zh-CN" dirty="0">
                <a:solidFill>
                  <a:srgbClr val="1023F4"/>
                </a:solidFill>
              </a:rPr>
              <a:t>;</a:t>
            </a:r>
            <a:r>
              <a:rPr lang="zh-CN" altLang="en-US" dirty="0">
                <a:solidFill>
                  <a:srgbClr val="1023F4"/>
                </a:solidFill>
              </a:rPr>
              <a:t> 错误率 </a:t>
            </a:r>
            <a:r>
              <a:rPr lang="en-US" altLang="zh-CN" dirty="0">
                <a:solidFill>
                  <a:srgbClr val="1023F4"/>
                </a:solidFill>
              </a:rPr>
              <a:t>=</a:t>
            </a:r>
            <a:r>
              <a:rPr lang="zh-CN" altLang="en-US" dirty="0">
                <a:solidFill>
                  <a:srgbClr val="1023F4"/>
                </a:solidFill>
              </a:rPr>
              <a:t> </a:t>
            </a:r>
            <a:r>
              <a:rPr lang="en-US" altLang="zh-CN" dirty="0">
                <a:solidFill>
                  <a:srgbClr val="1023F4"/>
                </a:solidFill>
              </a:rPr>
              <a:t>6/10</a:t>
            </a:r>
            <a:r>
              <a:rPr lang="zh-CN" altLang="en-US" dirty="0">
                <a:solidFill>
                  <a:srgbClr val="1023F4"/>
                </a:solidFill>
              </a:rPr>
              <a:t> </a:t>
            </a:r>
            <a:r>
              <a:rPr lang="en-US" altLang="zh-CN" dirty="0">
                <a:solidFill>
                  <a:srgbClr val="1023F4"/>
                </a:solidFill>
              </a:rPr>
              <a:t>&gt;</a:t>
            </a:r>
            <a:r>
              <a:rPr lang="zh-CN" altLang="en-US" dirty="0">
                <a:solidFill>
                  <a:srgbClr val="1023F4"/>
                </a:solidFill>
              </a:rPr>
              <a:t> </a:t>
            </a:r>
            <a:r>
              <a:rPr lang="en-US" altLang="zh-CN" dirty="0">
                <a:solidFill>
                  <a:srgbClr val="1023F4"/>
                </a:solidFill>
              </a:rPr>
              <a:t>0.5;</a:t>
            </a:r>
          </a:p>
          <a:p>
            <a:pPr marL="342900" indent="-342900">
              <a:buFontTx/>
              <a:buAutoNum type="arabicParenBoth"/>
            </a:pP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5.5</a:t>
            </a:r>
            <a:r>
              <a:rPr lang="zh-CN" altLang="en-US" dirty="0">
                <a:solidFill>
                  <a:srgbClr val="FF0000"/>
                </a:solidFill>
              </a:rPr>
              <a:t> 取 </a:t>
            </a:r>
            <a:r>
              <a:rPr lang="en-US" altLang="zh-CN" dirty="0">
                <a:solidFill>
                  <a:srgbClr val="FF0000"/>
                </a:solidFill>
              </a:rPr>
              <a:t>-1,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5.5</a:t>
            </a:r>
            <a:r>
              <a:rPr lang="zh-CN" altLang="en-US" dirty="0">
                <a:solidFill>
                  <a:srgbClr val="FF0000"/>
                </a:solidFill>
              </a:rPr>
              <a:t> 取 </a:t>
            </a:r>
            <a:r>
              <a:rPr lang="en-US" altLang="zh-CN" dirty="0">
                <a:solidFill>
                  <a:srgbClr val="FF0000"/>
                </a:solidFill>
              </a:rPr>
              <a:t>1,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1023F4"/>
                </a:solidFill>
              </a:rPr>
              <a:t>“0,1,2,9”</a:t>
            </a:r>
            <a:r>
              <a:rPr lang="zh-CN" altLang="en-US" dirty="0">
                <a:solidFill>
                  <a:srgbClr val="1023F4"/>
                </a:solidFill>
              </a:rPr>
              <a:t> 分错</a:t>
            </a:r>
            <a:r>
              <a:rPr lang="en-US" altLang="zh-CN" dirty="0">
                <a:solidFill>
                  <a:srgbClr val="1023F4"/>
                </a:solidFill>
              </a:rPr>
              <a:t>;</a:t>
            </a:r>
            <a:r>
              <a:rPr lang="zh-CN" altLang="en-US" dirty="0">
                <a:solidFill>
                  <a:srgbClr val="1023F4"/>
                </a:solidFill>
              </a:rPr>
              <a:t> 错误率 </a:t>
            </a:r>
            <a:r>
              <a:rPr lang="en-US" altLang="zh-CN" dirty="0">
                <a:solidFill>
                  <a:srgbClr val="1023F4"/>
                </a:solidFill>
              </a:rPr>
              <a:t>=</a:t>
            </a:r>
            <a:r>
              <a:rPr lang="zh-CN" altLang="en-US" dirty="0">
                <a:solidFill>
                  <a:srgbClr val="1023F4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4/10</a:t>
            </a:r>
            <a:r>
              <a:rPr lang="en-US" altLang="zh-CN" dirty="0">
                <a:solidFill>
                  <a:srgbClr val="1023F4"/>
                </a:solidFill>
              </a:rPr>
              <a:t>;</a:t>
            </a:r>
          </a:p>
          <a:p>
            <a:r>
              <a:rPr lang="x-none" altLang="zh-CN" dirty="0">
                <a:solidFill>
                  <a:srgbClr val="FF0000"/>
                </a:solidFill>
              </a:rPr>
              <a:t>v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8.5: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AutoNum type="arabicParenBoth"/>
            </a:pP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8.5</a:t>
            </a:r>
            <a:r>
              <a:rPr lang="zh-CN" altLang="en-US" dirty="0">
                <a:solidFill>
                  <a:srgbClr val="FF0000"/>
                </a:solidFill>
              </a:rPr>
              <a:t> 取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8.5</a:t>
            </a:r>
            <a:r>
              <a:rPr lang="zh-CN" altLang="en-US" dirty="0">
                <a:solidFill>
                  <a:srgbClr val="FF0000"/>
                </a:solidFill>
              </a:rPr>
              <a:t> 取 </a:t>
            </a:r>
            <a:r>
              <a:rPr lang="en-US" altLang="zh-CN" dirty="0">
                <a:solidFill>
                  <a:srgbClr val="FF0000"/>
                </a:solidFill>
              </a:rPr>
              <a:t>-1,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1023F4"/>
                </a:solidFill>
              </a:rPr>
              <a:t>“3,4,5”</a:t>
            </a:r>
            <a:r>
              <a:rPr lang="zh-CN" altLang="en-US" dirty="0">
                <a:solidFill>
                  <a:srgbClr val="1023F4"/>
                </a:solidFill>
              </a:rPr>
              <a:t> 分错</a:t>
            </a:r>
            <a:r>
              <a:rPr lang="en-US" altLang="zh-CN" dirty="0">
                <a:solidFill>
                  <a:srgbClr val="1023F4"/>
                </a:solidFill>
              </a:rPr>
              <a:t>;</a:t>
            </a:r>
            <a:r>
              <a:rPr lang="zh-CN" altLang="en-US" dirty="0">
                <a:solidFill>
                  <a:srgbClr val="1023F4"/>
                </a:solidFill>
              </a:rPr>
              <a:t> 错误率 </a:t>
            </a:r>
            <a:r>
              <a:rPr lang="en-US" altLang="zh-CN" dirty="0">
                <a:solidFill>
                  <a:srgbClr val="1023F4"/>
                </a:solidFill>
              </a:rPr>
              <a:t>=</a:t>
            </a:r>
            <a:r>
              <a:rPr lang="zh-CN" altLang="en-US" dirty="0">
                <a:solidFill>
                  <a:srgbClr val="1023F4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3/10</a:t>
            </a:r>
            <a:r>
              <a:rPr lang="en-US" altLang="zh-CN" dirty="0">
                <a:solidFill>
                  <a:srgbClr val="1023F4"/>
                </a:solidFill>
              </a:rPr>
              <a:t>;</a:t>
            </a:r>
          </a:p>
          <a:p>
            <a:pPr marL="342900" indent="-342900">
              <a:buFontTx/>
              <a:buAutoNum type="arabicParenBoth"/>
            </a:pP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8.5</a:t>
            </a:r>
            <a:r>
              <a:rPr lang="zh-CN" altLang="en-US" dirty="0">
                <a:solidFill>
                  <a:srgbClr val="FF0000"/>
                </a:solidFill>
              </a:rPr>
              <a:t> 取 </a:t>
            </a:r>
            <a:r>
              <a:rPr lang="en-US" altLang="zh-CN" dirty="0">
                <a:solidFill>
                  <a:srgbClr val="FF0000"/>
                </a:solidFill>
              </a:rPr>
              <a:t>-1,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8.5</a:t>
            </a:r>
            <a:r>
              <a:rPr lang="zh-CN" altLang="en-US" dirty="0">
                <a:solidFill>
                  <a:srgbClr val="FF0000"/>
                </a:solidFill>
              </a:rPr>
              <a:t> 取 </a:t>
            </a:r>
            <a:r>
              <a:rPr lang="en-US" altLang="zh-CN" dirty="0">
                <a:solidFill>
                  <a:srgbClr val="FF0000"/>
                </a:solidFill>
              </a:rPr>
              <a:t>1,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1023F4"/>
                </a:solidFill>
              </a:rPr>
              <a:t>“0,1,2, 6,7,8,</a:t>
            </a:r>
            <a:r>
              <a:rPr lang="zh-CN" altLang="en-US" dirty="0">
                <a:solidFill>
                  <a:srgbClr val="1023F4"/>
                </a:solidFill>
              </a:rPr>
              <a:t> </a:t>
            </a:r>
            <a:r>
              <a:rPr lang="en-US" altLang="zh-CN" dirty="0">
                <a:solidFill>
                  <a:srgbClr val="1023F4"/>
                </a:solidFill>
              </a:rPr>
              <a:t>9”</a:t>
            </a:r>
            <a:r>
              <a:rPr lang="zh-CN" altLang="en-US" dirty="0">
                <a:solidFill>
                  <a:srgbClr val="1023F4"/>
                </a:solidFill>
              </a:rPr>
              <a:t> 分错</a:t>
            </a:r>
            <a:r>
              <a:rPr lang="en-US" altLang="zh-CN" dirty="0">
                <a:solidFill>
                  <a:srgbClr val="1023F4"/>
                </a:solidFill>
              </a:rPr>
              <a:t>;</a:t>
            </a:r>
            <a:r>
              <a:rPr lang="zh-CN" altLang="en-US" dirty="0">
                <a:solidFill>
                  <a:srgbClr val="1023F4"/>
                </a:solidFill>
              </a:rPr>
              <a:t> 错误率 </a:t>
            </a:r>
            <a:r>
              <a:rPr lang="en-US" altLang="zh-CN" dirty="0">
                <a:solidFill>
                  <a:srgbClr val="1023F4"/>
                </a:solidFill>
              </a:rPr>
              <a:t>=</a:t>
            </a:r>
            <a:r>
              <a:rPr lang="zh-CN" altLang="en-US" dirty="0">
                <a:solidFill>
                  <a:srgbClr val="1023F4"/>
                </a:solidFill>
              </a:rPr>
              <a:t> </a:t>
            </a:r>
            <a:r>
              <a:rPr lang="en-US" altLang="zh-CN" dirty="0">
                <a:solidFill>
                  <a:srgbClr val="1023F4"/>
                </a:solidFill>
              </a:rPr>
              <a:t>7/10</a:t>
            </a:r>
            <a:r>
              <a:rPr lang="zh-CN" altLang="en-US" dirty="0">
                <a:solidFill>
                  <a:srgbClr val="1023F4"/>
                </a:solidFill>
              </a:rPr>
              <a:t> </a:t>
            </a:r>
            <a:r>
              <a:rPr lang="en-US" altLang="zh-CN" dirty="0">
                <a:solidFill>
                  <a:srgbClr val="1023F4"/>
                </a:solidFill>
              </a:rPr>
              <a:t>&gt;</a:t>
            </a:r>
            <a:r>
              <a:rPr lang="zh-CN" altLang="en-US" dirty="0">
                <a:solidFill>
                  <a:srgbClr val="1023F4"/>
                </a:solidFill>
              </a:rPr>
              <a:t> </a:t>
            </a:r>
            <a:r>
              <a:rPr lang="en-US" altLang="zh-CN" dirty="0">
                <a:solidFill>
                  <a:srgbClr val="1023F4"/>
                </a:solidFill>
              </a:rPr>
              <a:t>0.5;</a:t>
            </a:r>
          </a:p>
        </p:txBody>
      </p:sp>
    </p:spTree>
    <p:extLst>
      <p:ext uri="{BB962C8B-B14F-4D97-AF65-F5344CB8AC3E}">
        <p14:creationId xmlns:p14="http://schemas.microsoft.com/office/powerpoint/2010/main" val="121891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1091671"/>
            <a:ext cx="8616950" cy="1092729"/>
          </a:xfrm>
        </p:spPr>
        <p:txBody>
          <a:bodyPr>
            <a:normAutofit/>
          </a:bodyPr>
          <a:lstStyle/>
          <a:p>
            <a:pPr marL="360000">
              <a:lnSpc>
                <a:spcPct val="120000"/>
              </a:lnSpc>
            </a:pPr>
            <a:r>
              <a:rPr lang="zh-CN" altLang="en-US" sz="2400" dirty="0"/>
              <a:t>集成学习</a:t>
            </a:r>
            <a:r>
              <a:rPr lang="en-US" altLang="zh-CN" sz="2400" dirty="0"/>
              <a:t>(ensemble</a:t>
            </a:r>
            <a:r>
              <a:rPr lang="zh-CN" altLang="en-US" sz="2400" dirty="0"/>
              <a:t> </a:t>
            </a:r>
            <a:r>
              <a:rPr lang="en-US" altLang="zh-CN" sz="2400" dirty="0"/>
              <a:t>learning)</a:t>
            </a:r>
            <a:r>
              <a:rPr lang="zh-CN" altLang="en-US" sz="2400" dirty="0"/>
              <a:t>通过构建并结合多个学习器来提升性能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94" y="1959649"/>
            <a:ext cx="6167840" cy="262937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0350" y="4610615"/>
            <a:ext cx="869738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弱学习</a:t>
            </a:r>
            <a:r>
              <a:rPr lang="en-US" altLang="zh-CN" sz="2400" dirty="0"/>
              <a:t>(weak</a:t>
            </a:r>
            <a:r>
              <a:rPr lang="zh-CN" altLang="en-US" sz="2400" dirty="0"/>
              <a:t> </a:t>
            </a:r>
            <a:r>
              <a:rPr lang="en-US" altLang="zh-CN" sz="2400" dirty="0"/>
              <a:t>learner):</a:t>
            </a:r>
            <a:r>
              <a:rPr lang="zh-CN" altLang="en-US" sz="2400" dirty="0"/>
              <a:t> 泛化性能</a:t>
            </a:r>
            <a:r>
              <a:rPr lang="zh-CN" altLang="en-US" sz="2400" dirty="0">
                <a:solidFill>
                  <a:srgbClr val="FF0000"/>
                </a:solidFill>
              </a:rPr>
              <a:t>略高于 </a:t>
            </a:r>
            <a:r>
              <a:rPr lang="en-US" altLang="zh-CN" sz="2400" dirty="0">
                <a:solidFill>
                  <a:srgbClr val="FF0000"/>
                </a:solidFill>
              </a:rPr>
              <a:t>50%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(</a:t>
            </a:r>
            <a:r>
              <a:rPr lang="zh-CN" altLang="en-US" sz="2400" dirty="0"/>
              <a:t>随机猜测</a:t>
            </a:r>
            <a:r>
              <a:rPr lang="en-US" altLang="zh-CN" sz="2400" dirty="0"/>
              <a:t>)</a:t>
            </a:r>
            <a:r>
              <a:rPr lang="zh-CN" altLang="en-US" sz="2400" dirty="0"/>
              <a:t> 的分类器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C00000"/>
                </a:solidFill>
              </a:rPr>
              <a:t>强学习</a:t>
            </a:r>
            <a:r>
              <a:rPr lang="en-US" altLang="zh-CN" sz="2400" dirty="0"/>
              <a:t>:</a:t>
            </a:r>
            <a:r>
              <a:rPr lang="zh-CN" altLang="en-US" sz="2400" dirty="0"/>
              <a:t> 由弱学习提升而来。</a:t>
            </a:r>
            <a:endParaRPr lang="en-US" altLang="zh-CN" sz="2400" dirty="0"/>
          </a:p>
          <a:p>
            <a:pPr algn="ctr"/>
            <a:r>
              <a:rPr lang="zh-CN" altLang="en-US" sz="3200" dirty="0">
                <a:solidFill>
                  <a:srgbClr val="C00000"/>
                </a:solidFill>
              </a:rPr>
              <a:t>弱学习 </a:t>
            </a:r>
            <a:r>
              <a:rPr lang="en-US" altLang="zh-CN" sz="3200" dirty="0">
                <a:solidFill>
                  <a:srgbClr val="C00000"/>
                </a:solidFill>
              </a:rPr>
              <a:t>=</a:t>
            </a:r>
            <a:r>
              <a:rPr lang="zh-CN" altLang="en-US" sz="3200" dirty="0">
                <a:solidFill>
                  <a:srgbClr val="C00000"/>
                </a:solidFill>
              </a:rPr>
              <a:t> 强学习</a:t>
            </a:r>
          </a:p>
        </p:txBody>
      </p:sp>
    </p:spTree>
    <p:extLst>
      <p:ext uri="{BB962C8B-B14F-4D97-AF65-F5344CB8AC3E}">
        <p14:creationId xmlns:p14="http://schemas.microsoft.com/office/powerpoint/2010/main" val="2017471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zh-CN"/>
              <a:t>m=1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60000"/>
            <a:r>
              <a:rPr lang="x-none" altLang="zh-CN" sz="2800" dirty="0"/>
              <a:t>G</a:t>
            </a:r>
            <a:r>
              <a:rPr lang="x-none" altLang="zh-CN" sz="2800" baseline="-25000" dirty="0"/>
              <a:t>1</a:t>
            </a:r>
            <a:r>
              <a:rPr lang="x-none" altLang="zh-CN" sz="2800" dirty="0"/>
              <a:t>(x)</a:t>
            </a:r>
            <a:r>
              <a:rPr lang="zh-CN" altLang="en-US" sz="2800" dirty="0"/>
              <a:t> </a:t>
            </a:r>
            <a:r>
              <a:rPr lang="zh-CN" altLang="x-none" sz="2800" dirty="0"/>
              <a:t>在训练数据集上的</a:t>
            </a:r>
            <a:r>
              <a:rPr lang="zh-CN" altLang="x-none" sz="2800" dirty="0">
                <a:solidFill>
                  <a:srgbClr val="FF0000"/>
                </a:solidFill>
              </a:rPr>
              <a:t>误差率</a:t>
            </a:r>
            <a:r>
              <a:rPr lang="zh-CN" altLang="en-US" sz="2800" dirty="0"/>
              <a:t>：</a:t>
            </a:r>
            <a:r>
              <a:rPr lang="en-US" altLang="zh-CN" sz="2800" dirty="0"/>
              <a:t>(</a:t>
            </a:r>
            <a:r>
              <a:rPr lang="zh-CN" altLang="en-US" sz="2800" dirty="0"/>
              <a:t>被</a:t>
            </a:r>
            <a:r>
              <a:rPr lang="x-none" altLang="zh-CN" sz="2800" dirty="0"/>
              <a:t>G</a:t>
            </a:r>
            <a:r>
              <a:rPr lang="x-none" altLang="zh-CN" sz="2800" baseline="-25000" dirty="0"/>
              <a:t>1</a:t>
            </a:r>
            <a:r>
              <a:rPr lang="x-none" altLang="zh-CN" sz="2800" dirty="0"/>
              <a:t>(x)</a:t>
            </a: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rgbClr val="1023F4"/>
                </a:solidFill>
              </a:rPr>
              <a:t>误分类样本</a:t>
            </a:r>
            <a:r>
              <a:rPr lang="zh-CN" altLang="en-US" sz="2800" dirty="0"/>
              <a:t>“</a:t>
            </a:r>
            <a:r>
              <a:rPr lang="en-US" altLang="zh-CN" sz="2800" dirty="0">
                <a:solidFill>
                  <a:srgbClr val="1023F4"/>
                </a:solidFill>
              </a:rPr>
              <a:t>6,7,8</a:t>
            </a:r>
            <a:r>
              <a:rPr lang="zh-CN" altLang="en-US" sz="2800" dirty="0"/>
              <a:t>”的</a:t>
            </a:r>
            <a:r>
              <a:rPr lang="zh-CN" altLang="en-US" sz="2800" dirty="0">
                <a:solidFill>
                  <a:srgbClr val="FF0000"/>
                </a:solidFill>
              </a:rPr>
              <a:t>权值之和</a:t>
            </a:r>
            <a:r>
              <a:rPr lang="en-US" altLang="zh-CN" sz="2800" dirty="0"/>
              <a:t>)</a:t>
            </a:r>
          </a:p>
          <a:p>
            <a:pPr marL="360000"/>
            <a:endParaRPr lang="en-US" altLang="zh-CN" sz="2800" dirty="0"/>
          </a:p>
          <a:p>
            <a:pPr marL="360000" lvl="3">
              <a:buNone/>
            </a:pPr>
            <a:r>
              <a:rPr lang="zh-CN" altLang="en-US" sz="2800" dirty="0">
                <a:solidFill>
                  <a:srgbClr val="FF0000"/>
                </a:solidFill>
              </a:rPr>
              <a:t>     </a:t>
            </a:r>
            <a:r>
              <a:rPr lang="x-none" altLang="zh-CN" sz="2800" dirty="0">
                <a:solidFill>
                  <a:srgbClr val="FF0000"/>
                </a:solidFill>
              </a:rPr>
              <a:t>e</a:t>
            </a:r>
            <a:r>
              <a:rPr lang="x-none" altLang="zh-CN" sz="2800" baseline="-25000" dirty="0">
                <a:solidFill>
                  <a:srgbClr val="FF0000"/>
                </a:solidFill>
              </a:rPr>
              <a:t>1</a:t>
            </a:r>
            <a:r>
              <a:rPr lang="x-none" altLang="zh-CN" sz="2800" dirty="0"/>
              <a:t>=P(G</a:t>
            </a:r>
            <a:r>
              <a:rPr lang="x-none" altLang="zh-CN" sz="2800" baseline="-25000" dirty="0"/>
              <a:t>1</a:t>
            </a:r>
            <a:r>
              <a:rPr lang="x-none" altLang="zh-CN" sz="2800" dirty="0"/>
              <a:t>(xi)≠y</a:t>
            </a:r>
            <a:r>
              <a:rPr lang="x-none" altLang="zh-CN" sz="2800" baseline="-25000" dirty="0"/>
              <a:t>i</a:t>
            </a:r>
            <a:r>
              <a:rPr lang="x-none" altLang="zh-CN" sz="2800" dirty="0"/>
              <a:t>) = </a:t>
            </a:r>
            <a:r>
              <a:rPr lang="en-US" altLang="zh-CN" sz="2800" dirty="0"/>
              <a:t>0.1+0.1+0.1</a:t>
            </a:r>
            <a:r>
              <a:rPr lang="zh-CN" altLang="en-US" sz="2800" dirty="0"/>
              <a:t> </a:t>
            </a:r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r>
              <a:rPr lang="x-none" altLang="zh-CN" sz="2800" dirty="0"/>
              <a:t>0.3</a:t>
            </a:r>
            <a:endParaRPr lang="en-US" altLang="zh-CN" sz="2800" dirty="0"/>
          </a:p>
          <a:p>
            <a:pPr marL="360000" lvl="3">
              <a:buNone/>
            </a:pPr>
            <a:endParaRPr lang="x-none" altLang="zh-CN" sz="2800" dirty="0"/>
          </a:p>
          <a:p>
            <a:pPr marL="360000"/>
            <a:r>
              <a:rPr lang="zh-CN" altLang="x-none" sz="2800" dirty="0"/>
              <a:t>计算</a:t>
            </a:r>
            <a:r>
              <a:rPr lang="x-none" altLang="zh-CN" sz="2800" dirty="0"/>
              <a:t>G</a:t>
            </a:r>
            <a:r>
              <a:rPr lang="x-none" altLang="zh-CN" sz="2800" baseline="-25000" dirty="0"/>
              <a:t>1</a:t>
            </a:r>
            <a:r>
              <a:rPr lang="zh-CN" altLang="x-none" sz="2800" dirty="0"/>
              <a:t>的系数：</a:t>
            </a:r>
          </a:p>
          <a:p>
            <a:pPr marL="360000"/>
            <a:endParaRPr lang="zh-CN" altLang="x-none" sz="2800" dirty="0"/>
          </a:p>
        </p:txBody>
      </p:sp>
      <p:graphicFrame>
        <p:nvGraphicFramePr>
          <p:cNvPr id="297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544164"/>
              </p:ext>
            </p:extLst>
          </p:nvPr>
        </p:nvGraphicFramePr>
        <p:xfrm>
          <a:off x="2810227" y="4219668"/>
          <a:ext cx="3267075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9" r:id="rId3" imgW="1561739" imgH="431930" progId="Equation.3">
                  <p:embed/>
                </p:oleObj>
              </mc:Choice>
              <mc:Fallback>
                <p:oleObj r:id="rId3" imgW="1561739" imgH="43193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0227" y="4219668"/>
                        <a:ext cx="3267075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7872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42864"/>
            <a:ext cx="1612695" cy="777874"/>
          </a:xfrm>
        </p:spPr>
        <p:txBody>
          <a:bodyPr/>
          <a:lstStyle/>
          <a:p>
            <a:pPr eaLnBrk="1" hangingPunct="1">
              <a:defRPr/>
            </a:pPr>
            <a:r>
              <a:rPr lang="x-none" altLang="zh-CN"/>
              <a:t>m=1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0350" y="897244"/>
            <a:ext cx="8616950" cy="4201881"/>
          </a:xfrm>
        </p:spPr>
        <p:txBody>
          <a:bodyPr>
            <a:normAutofit/>
          </a:bodyPr>
          <a:lstStyle/>
          <a:p>
            <a:pPr marL="360000" eaLnBrk="1" hangingPunct="1">
              <a:defRPr/>
            </a:pPr>
            <a:r>
              <a:rPr lang="zh-CN" altLang="x-none" sz="2600" dirty="0"/>
              <a:t>更新训练数据的权值分布：</a:t>
            </a:r>
          </a:p>
          <a:p>
            <a:pPr marL="360000" eaLnBrk="1" hangingPunct="1">
              <a:defRPr/>
            </a:pPr>
            <a:endParaRPr lang="zh-CN" altLang="x-none" sz="2600" dirty="0"/>
          </a:p>
          <a:p>
            <a:pPr marL="360000" eaLnBrk="1" hangingPunct="1">
              <a:defRPr/>
            </a:pPr>
            <a:endParaRPr lang="zh-CN" altLang="x-none" sz="2600" dirty="0"/>
          </a:p>
          <a:p>
            <a:pPr marL="360000" eaLnBrk="1" hangingPunct="1">
              <a:defRPr/>
            </a:pPr>
            <a:endParaRPr lang="zh-CN" altLang="x-none" sz="2600" dirty="0"/>
          </a:p>
          <a:p>
            <a:pPr marL="360000" eaLnBrk="1" hangingPunct="1">
              <a:defRPr/>
            </a:pPr>
            <a:endParaRPr lang="en-US" altLang="zh-CN" sz="2600" dirty="0"/>
          </a:p>
          <a:p>
            <a:pPr marL="360000" eaLnBrk="1" hangingPunct="1">
              <a:defRPr/>
            </a:pPr>
            <a:r>
              <a:rPr lang="x-none" altLang="zh-CN" sz="2400" dirty="0"/>
              <a:t>D</a:t>
            </a:r>
            <a:r>
              <a:rPr lang="x-none" altLang="zh-CN" sz="2400" baseline="-25000" dirty="0"/>
              <a:t>2</a:t>
            </a:r>
            <a:r>
              <a:rPr lang="x-none" altLang="zh-CN" sz="2400" dirty="0"/>
              <a:t>=(0.0715, 0.0715, 0.0715, 0.0715, 0.0715,  0.0715, </a:t>
            </a:r>
            <a:r>
              <a:rPr lang="x-none" altLang="zh-CN" sz="2400" dirty="0">
                <a:solidFill>
                  <a:srgbClr val="1023F4"/>
                </a:solidFill>
              </a:rPr>
              <a:t>0.1666, 0.1666, 0.1666</a:t>
            </a:r>
            <a:r>
              <a:rPr lang="x-none" altLang="zh-CN" sz="2400" dirty="0"/>
              <a:t>, 0.0715)</a:t>
            </a:r>
          </a:p>
          <a:p>
            <a:pPr marL="360000">
              <a:defRPr/>
            </a:pPr>
            <a:r>
              <a:rPr lang="zh-CN" altLang="en-US" sz="2400" dirty="0"/>
              <a:t>基本分类器的线形组合 </a:t>
            </a:r>
            <a:r>
              <a:rPr lang="x-none" altLang="zh-CN" sz="2400" dirty="0"/>
              <a:t>f</a:t>
            </a:r>
            <a:r>
              <a:rPr lang="x-none" altLang="zh-CN" sz="2400" baseline="-25000" dirty="0"/>
              <a:t>1</a:t>
            </a:r>
            <a:r>
              <a:rPr lang="x-none" altLang="zh-CN" sz="2400" dirty="0"/>
              <a:t>(</a:t>
            </a:r>
            <a:r>
              <a:rPr lang="x-none" altLang="zh-CN" sz="2400"/>
              <a:t>x)=</a:t>
            </a:r>
            <a:r>
              <a:rPr lang="en-US" altLang="zh-CN" sz="2400" i="1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sz="2400" i="1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sz="2400" i="1" baseline="-25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sz="2400" i="1" dirty="0">
                <a:latin typeface="Times New Roman" charset="0"/>
                <a:ea typeface="Times New Roman" charset="0"/>
                <a:cs typeface="Times New Roman" charset="0"/>
              </a:rPr>
              <a:t>* </a:t>
            </a:r>
            <a:r>
              <a:rPr lang="x-none" altLang="zh-CN" sz="2400" dirty="0"/>
              <a:t>G</a:t>
            </a:r>
            <a:r>
              <a:rPr lang="x-none" altLang="zh-CN" sz="2400" baseline="-25000" dirty="0"/>
              <a:t>1</a:t>
            </a:r>
            <a:r>
              <a:rPr lang="x-none" altLang="zh-CN" sz="2400" dirty="0"/>
              <a:t>(x)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x-none" altLang="zh-CN" sz="2400" dirty="0"/>
              <a:t>0.4236</a:t>
            </a:r>
            <a:r>
              <a:rPr lang="zh-CN" altLang="en-US" sz="2400" i="1" dirty="0">
                <a:latin typeface="Times New Roman" charset="0"/>
                <a:ea typeface="Times New Roman" charset="0"/>
                <a:cs typeface="Times New Roman" charset="0"/>
              </a:rPr>
              <a:t> * </a:t>
            </a:r>
            <a:r>
              <a:rPr lang="x-none" altLang="zh-CN" sz="2400" dirty="0"/>
              <a:t>G</a:t>
            </a:r>
            <a:r>
              <a:rPr lang="x-none" altLang="zh-CN" sz="2400" baseline="-25000" dirty="0"/>
              <a:t>1</a:t>
            </a:r>
            <a:r>
              <a:rPr lang="x-none" altLang="zh-CN" sz="2400" dirty="0"/>
              <a:t>(x)</a:t>
            </a:r>
          </a:p>
          <a:p>
            <a:pPr marL="360000" eaLnBrk="1" hangingPunct="1">
              <a:defRPr/>
            </a:pPr>
            <a:r>
              <a:rPr lang="zh-CN" altLang="x-none" sz="2400" dirty="0"/>
              <a:t>分类器</a:t>
            </a:r>
            <a:r>
              <a:rPr lang="zh-CN" altLang="en-US" sz="2400" dirty="0"/>
              <a:t> </a:t>
            </a:r>
            <a:r>
              <a:rPr lang="x-none" altLang="zh-CN" sz="2400"/>
              <a:t>sign</a:t>
            </a:r>
            <a:r>
              <a:rPr lang="x-none" altLang="zh-CN" sz="2400" dirty="0"/>
              <a:t>(f</a:t>
            </a:r>
            <a:r>
              <a:rPr lang="x-none" altLang="zh-CN" sz="2400" baseline="-25000" dirty="0"/>
              <a:t>1</a:t>
            </a:r>
            <a:r>
              <a:rPr lang="x-none" altLang="zh-CN" sz="2400" dirty="0"/>
              <a:t>(x))</a:t>
            </a:r>
            <a:r>
              <a:rPr lang="zh-CN" altLang="en-US" sz="2400" dirty="0"/>
              <a:t> </a:t>
            </a:r>
            <a:r>
              <a:rPr lang="zh-CN" altLang="x-none" sz="2400" dirty="0"/>
              <a:t>在训练数据集上有</a:t>
            </a:r>
            <a:r>
              <a:rPr lang="x-none" altLang="zh-CN" sz="2400">
                <a:solidFill>
                  <a:srgbClr val="FF0000"/>
                </a:solidFill>
              </a:rPr>
              <a:t>3</a:t>
            </a:r>
            <a:r>
              <a:rPr lang="zh-CN" altLang="x-none" sz="2400" dirty="0">
                <a:solidFill>
                  <a:srgbClr val="FF0000"/>
                </a:solidFill>
              </a:rPr>
              <a:t>个误分类点</a:t>
            </a:r>
            <a:r>
              <a:rPr lang="zh-CN" altLang="x-none" sz="2400" dirty="0"/>
              <a:t>。</a:t>
            </a:r>
            <a:endParaRPr lang="en-US" altLang="zh-CN" sz="2400" dirty="0"/>
          </a:p>
        </p:txBody>
      </p:sp>
      <p:graphicFrame>
        <p:nvGraphicFramePr>
          <p:cNvPr id="307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019240"/>
              </p:ext>
            </p:extLst>
          </p:nvPr>
        </p:nvGraphicFramePr>
        <p:xfrm>
          <a:off x="1014499" y="1445557"/>
          <a:ext cx="6276703" cy="1605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9" r:id="rId3" imgW="2679700" imgH="685800" progId="Equation.3">
                  <p:embed/>
                </p:oleObj>
              </mc:Choice>
              <mc:Fallback>
                <p:oleObj r:id="rId3" imgW="26797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99" y="1445557"/>
                        <a:ext cx="6276703" cy="16053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5257221" y="292218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x-none" sz="2400" b="1" dirty="0">
                <a:solidFill>
                  <a:srgbClr val="1023F4"/>
                </a:solidFill>
              </a:rPr>
              <a:t>权值</a:t>
            </a:r>
            <a:r>
              <a:rPr lang="zh-CN" altLang="en-US" sz="2400" b="1" dirty="0">
                <a:solidFill>
                  <a:srgbClr val="1023F4"/>
                </a:solidFill>
              </a:rPr>
              <a:t>增大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7105656"/>
              </p:ext>
            </p:extLst>
          </p:nvPr>
        </p:nvGraphicFramePr>
        <p:xfrm>
          <a:off x="2185543" y="87493"/>
          <a:ext cx="2177136" cy="75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0" r:id="rId5" imgW="1321691" imgH="457716" progId="Equation.3">
                  <p:embed/>
                </p:oleObj>
              </mc:Choice>
              <mc:Fallback>
                <p:oleObj r:id="rId5" imgW="1321691" imgH="4577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5543" y="87493"/>
                        <a:ext cx="2177136" cy="75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圆角矩形 2"/>
          <p:cNvSpPr/>
          <p:nvPr/>
        </p:nvSpPr>
        <p:spPr>
          <a:xfrm>
            <a:off x="3923071" y="2279293"/>
            <a:ext cx="1253613" cy="575187"/>
          </a:xfrm>
          <a:prstGeom prst="roundRect">
            <a:avLst/>
          </a:prstGeom>
          <a:noFill/>
          <a:ln w="28575">
            <a:solidFill>
              <a:srgbClr val="102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867023" y="926641"/>
            <a:ext cx="2433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1023F4"/>
                </a:solidFill>
              </a:rPr>
              <a:t>误分类样本“</a:t>
            </a:r>
            <a:r>
              <a:rPr lang="en-US" altLang="zh-CN" b="1" dirty="0">
                <a:solidFill>
                  <a:srgbClr val="1023F4"/>
                </a:solidFill>
              </a:rPr>
              <a:t>6,7,8</a:t>
            </a:r>
            <a:r>
              <a:rPr lang="zh-CN" altLang="en-US" b="1" dirty="0">
                <a:solidFill>
                  <a:srgbClr val="1023F4"/>
                </a:solidFill>
              </a:rPr>
              <a:t>”</a:t>
            </a:r>
          </a:p>
        </p:txBody>
      </p:sp>
      <p:sp>
        <p:nvSpPr>
          <p:cNvPr id="5" name="矩形 4"/>
          <p:cNvSpPr/>
          <p:nvPr/>
        </p:nvSpPr>
        <p:spPr>
          <a:xfrm>
            <a:off x="4362679" y="195882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023F4"/>
                </a:solidFill>
              </a:rPr>
              <a:t>分对：正；分错：负。</a:t>
            </a:r>
            <a:endParaRPr lang="zh-CN" altLang="en-US" b="1" dirty="0"/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073415"/>
              </p:ext>
            </p:extLst>
          </p:nvPr>
        </p:nvGraphicFramePr>
        <p:xfrm>
          <a:off x="5176684" y="78762"/>
          <a:ext cx="2553795" cy="706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1" r:id="rId7" imgW="1561739" imgH="431930" progId="Equation.3">
                  <p:embed/>
                </p:oleObj>
              </mc:Choice>
              <mc:Fallback>
                <p:oleObj r:id="rId7" imgW="1561739" imgH="43193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6684" y="78762"/>
                        <a:ext cx="2553795" cy="7060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26899" y="2803301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下</a:t>
            </a:r>
            <a:r>
              <a:rPr lang="zh-CN" altLang="en-US" sz="2400" b="1">
                <a:solidFill>
                  <a:srgbClr val="FF0000"/>
                </a:solidFill>
              </a:rPr>
              <a:t>一个分类器用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33947" y="3341472"/>
            <a:ext cx="498168" cy="4046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0E4F2F-CB61-CF4E-9E51-4C1C1B531C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289" y="5126094"/>
            <a:ext cx="3516734" cy="80678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31EE7E2-5458-BC47-8672-8648C6E67740}"/>
              </a:ext>
            </a:extLst>
          </p:cNvPr>
          <p:cNvSpPr/>
          <p:nvPr/>
        </p:nvSpPr>
        <p:spPr>
          <a:xfrm>
            <a:off x="4936189" y="5932861"/>
            <a:ext cx="3074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altLang="zh-CN" b="1" dirty="0">
                <a:solidFill>
                  <a:srgbClr val="1023F4"/>
                </a:solidFill>
              </a:rPr>
              <a:t>f(x)</a:t>
            </a:r>
            <a:r>
              <a:rPr lang="zh-CN" altLang="en-US" b="1" dirty="0">
                <a:solidFill>
                  <a:srgbClr val="1023F4"/>
                </a:solidFill>
              </a:rPr>
              <a:t>的符号决定了 </a:t>
            </a:r>
            <a:r>
              <a:rPr lang="en-US" altLang="zh-CN" b="1" dirty="0">
                <a:solidFill>
                  <a:srgbClr val="1023F4"/>
                </a:solidFill>
              </a:rPr>
              <a:t>x</a:t>
            </a:r>
            <a:r>
              <a:rPr lang="zh-CN" altLang="en-US" b="1" dirty="0">
                <a:solidFill>
                  <a:srgbClr val="1023F4"/>
                </a:solidFill>
              </a:rPr>
              <a:t> 的类别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3C4E4B1-1D62-7A4F-A253-FDED46E46AB6}"/>
              </a:ext>
            </a:extLst>
          </p:cNvPr>
          <p:cNvSpPr/>
          <p:nvPr/>
        </p:nvSpPr>
        <p:spPr>
          <a:xfrm>
            <a:off x="4969469" y="5508495"/>
            <a:ext cx="2761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023F4"/>
                </a:solidFill>
              </a:rPr>
              <a:t>+1</a:t>
            </a:r>
            <a:r>
              <a:rPr lang="zh-CN" altLang="en-US" dirty="0">
                <a:solidFill>
                  <a:srgbClr val="1023F4"/>
                </a:solidFill>
              </a:rPr>
              <a:t>， </a:t>
            </a:r>
            <a:r>
              <a:rPr lang="zh-CN" altLang="x-none" dirty="0">
                <a:solidFill>
                  <a:srgbClr val="1023F4"/>
                </a:solidFill>
              </a:rPr>
              <a:t>误分类点</a:t>
            </a:r>
            <a:r>
              <a:rPr lang="en-US" altLang="zh-Hans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6</a:t>
            </a:r>
            <a:r>
              <a:rPr lang="en-US" altLang="zh-CN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 </a:t>
            </a:r>
            <a:r>
              <a:rPr lang="en-US" altLang="zh-Hans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7</a:t>
            </a:r>
            <a:r>
              <a:rPr lang="en-US" altLang="zh-CN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 </a:t>
            </a:r>
            <a:r>
              <a:rPr lang="en-US" altLang="zh-Hans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215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42864"/>
            <a:ext cx="1612695" cy="777874"/>
          </a:xfrm>
        </p:spPr>
        <p:txBody>
          <a:bodyPr/>
          <a:lstStyle/>
          <a:p>
            <a:pPr eaLnBrk="1" hangingPunct="1">
              <a:defRPr/>
            </a:pPr>
            <a:r>
              <a:rPr lang="x-none" altLang="zh-CN"/>
              <a:t>m=1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0350" y="897244"/>
            <a:ext cx="8616950" cy="5461897"/>
          </a:xfrm>
        </p:spPr>
        <p:txBody>
          <a:bodyPr>
            <a:normAutofit/>
          </a:bodyPr>
          <a:lstStyle/>
          <a:p>
            <a:pPr marL="360000" eaLnBrk="1" hangingPunct="1">
              <a:defRPr/>
            </a:pPr>
            <a:r>
              <a:rPr lang="zh-CN" altLang="x-none" sz="2600" dirty="0"/>
              <a:t>更新训练数据的权值分布：</a:t>
            </a:r>
          </a:p>
          <a:p>
            <a:pPr marL="360000" eaLnBrk="1" hangingPunct="1">
              <a:defRPr/>
            </a:pPr>
            <a:endParaRPr lang="zh-CN" altLang="x-none" sz="2600" dirty="0"/>
          </a:p>
          <a:p>
            <a:pPr marL="360000" eaLnBrk="1" hangingPunct="1">
              <a:defRPr/>
            </a:pPr>
            <a:endParaRPr lang="zh-CN" altLang="x-none" sz="2600" dirty="0"/>
          </a:p>
          <a:p>
            <a:pPr marL="360000" eaLnBrk="1" hangingPunct="1">
              <a:defRPr/>
            </a:pPr>
            <a:endParaRPr lang="zh-CN" altLang="x-none" sz="2600" dirty="0"/>
          </a:p>
          <a:p>
            <a:pPr marL="360000" eaLnBrk="1" hangingPunct="1">
              <a:defRPr/>
            </a:pPr>
            <a:endParaRPr lang="en-US" altLang="zh-CN" sz="2600" dirty="0"/>
          </a:p>
          <a:p>
            <a:pPr marL="360000" eaLnBrk="1" hangingPunct="1">
              <a:defRPr/>
            </a:pPr>
            <a:r>
              <a:rPr lang="x-none" altLang="zh-CN" sz="2400" dirty="0"/>
              <a:t>D</a:t>
            </a:r>
            <a:r>
              <a:rPr lang="x-none" altLang="zh-CN" sz="2400" baseline="-25000" dirty="0"/>
              <a:t>2</a:t>
            </a:r>
            <a:r>
              <a:rPr lang="x-none" altLang="zh-CN" sz="2400" dirty="0"/>
              <a:t>=(0.0715, 0.0715, 0.0715, 0.0715, 0.0715,  0.0715, </a:t>
            </a:r>
            <a:r>
              <a:rPr lang="x-none" altLang="zh-CN" sz="2400" dirty="0">
                <a:solidFill>
                  <a:srgbClr val="1023F4"/>
                </a:solidFill>
              </a:rPr>
              <a:t>0.1666, 0.1666, 0.1666</a:t>
            </a:r>
            <a:r>
              <a:rPr lang="x-none" altLang="zh-CN" sz="2400" dirty="0"/>
              <a:t>, 0.0715)</a:t>
            </a:r>
          </a:p>
          <a:p>
            <a:pPr marL="360000">
              <a:defRPr/>
            </a:pPr>
            <a:r>
              <a:rPr lang="zh-CN" altLang="en-US" sz="2400" dirty="0"/>
              <a:t>分类函数 </a:t>
            </a:r>
            <a:r>
              <a:rPr lang="x-none" altLang="zh-CN" sz="2400" dirty="0"/>
              <a:t>f</a:t>
            </a:r>
            <a:r>
              <a:rPr lang="x-none" altLang="zh-CN" sz="2400" baseline="-25000" dirty="0"/>
              <a:t>1</a:t>
            </a:r>
            <a:r>
              <a:rPr lang="x-none" altLang="zh-CN" sz="2400" dirty="0"/>
              <a:t>(x)=)=</a:t>
            </a:r>
            <a:r>
              <a:rPr lang="en-US" altLang="zh-CN" sz="2400" i="1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sz="2400" i="1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sz="2400" i="1" baseline="-25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sz="2400" i="1" dirty="0">
                <a:latin typeface="Times New Roman" charset="0"/>
                <a:ea typeface="Times New Roman" charset="0"/>
                <a:cs typeface="Times New Roman" charset="0"/>
              </a:rPr>
              <a:t>* </a:t>
            </a:r>
            <a:r>
              <a:rPr lang="x-none" altLang="zh-CN" sz="2400" dirty="0"/>
              <a:t>G</a:t>
            </a:r>
            <a:r>
              <a:rPr lang="x-none" altLang="zh-CN" sz="2400" baseline="-25000" dirty="0"/>
              <a:t>1</a:t>
            </a:r>
            <a:r>
              <a:rPr lang="x-none" altLang="zh-CN" sz="2400" dirty="0"/>
              <a:t>(x)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x-none" altLang="zh-CN" sz="2400" dirty="0"/>
              <a:t>0.4236</a:t>
            </a:r>
            <a:r>
              <a:rPr lang="zh-CN" altLang="en-US" sz="2400" i="1" dirty="0">
                <a:latin typeface="Times New Roman" charset="0"/>
                <a:ea typeface="Times New Roman" charset="0"/>
                <a:cs typeface="Times New Roman" charset="0"/>
              </a:rPr>
              <a:t> * </a:t>
            </a:r>
            <a:r>
              <a:rPr lang="x-none" altLang="zh-CN" sz="2400" dirty="0"/>
              <a:t>G</a:t>
            </a:r>
            <a:r>
              <a:rPr lang="x-none" altLang="zh-CN" sz="2400" baseline="-25000" dirty="0"/>
              <a:t>1</a:t>
            </a:r>
            <a:r>
              <a:rPr lang="x-none" altLang="zh-CN" sz="2400" dirty="0"/>
              <a:t>(x)</a:t>
            </a:r>
          </a:p>
          <a:p>
            <a:pPr marL="360000" eaLnBrk="1" hangingPunct="1">
              <a:defRPr/>
            </a:pPr>
            <a:r>
              <a:rPr lang="zh-CN" altLang="x-none" sz="2400" dirty="0"/>
              <a:t>分类器</a:t>
            </a:r>
            <a:r>
              <a:rPr lang="zh-CN" altLang="en-US" sz="2400" dirty="0"/>
              <a:t> </a:t>
            </a:r>
            <a:r>
              <a:rPr lang="x-none" altLang="zh-CN" sz="2400" dirty="0"/>
              <a:t>sign(f</a:t>
            </a:r>
            <a:r>
              <a:rPr lang="x-none" altLang="zh-CN" sz="2400" baseline="-25000" dirty="0"/>
              <a:t>1</a:t>
            </a:r>
            <a:r>
              <a:rPr lang="x-none" altLang="zh-CN" sz="2400" dirty="0"/>
              <a:t>(x))</a:t>
            </a:r>
            <a:r>
              <a:rPr lang="zh-CN" altLang="en-US" sz="2400" dirty="0"/>
              <a:t> </a:t>
            </a:r>
            <a:r>
              <a:rPr lang="zh-CN" altLang="x-none" sz="2400" dirty="0"/>
              <a:t>在训练数据集上有</a:t>
            </a:r>
            <a:r>
              <a:rPr lang="x-none" altLang="zh-CN" sz="2400" dirty="0">
                <a:solidFill>
                  <a:srgbClr val="FF0000"/>
                </a:solidFill>
              </a:rPr>
              <a:t>3</a:t>
            </a:r>
            <a:r>
              <a:rPr lang="zh-CN" altLang="x-none" sz="2400" dirty="0">
                <a:solidFill>
                  <a:srgbClr val="FF0000"/>
                </a:solidFill>
              </a:rPr>
              <a:t>个误分类点</a:t>
            </a:r>
            <a:r>
              <a:rPr lang="zh-CN" altLang="x-none" sz="2400" dirty="0"/>
              <a:t>。</a:t>
            </a:r>
          </a:p>
        </p:txBody>
      </p:sp>
      <p:graphicFrame>
        <p:nvGraphicFramePr>
          <p:cNvPr id="30724" name="Object 4"/>
          <p:cNvGraphicFramePr>
            <a:graphicFrameLocks noChangeAspect="1"/>
          </p:cNvGraphicFramePr>
          <p:nvPr>
            <p:extLst/>
          </p:nvPr>
        </p:nvGraphicFramePr>
        <p:xfrm>
          <a:off x="1014499" y="1445557"/>
          <a:ext cx="6276703" cy="1605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34" r:id="rId3" imgW="2679700" imgH="685800" progId="Equation.3">
                  <p:embed/>
                </p:oleObj>
              </mc:Choice>
              <mc:Fallback>
                <p:oleObj r:id="rId3" imgW="2679700" imgH="685800" progId="Equation.3">
                  <p:embed/>
                  <p:pic>
                    <p:nvPicPr>
                      <p:cNvPr id="307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99" y="1445557"/>
                        <a:ext cx="6276703" cy="16053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5257221" y="292218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x-none" sz="2400" b="1" dirty="0">
                <a:solidFill>
                  <a:srgbClr val="1023F4"/>
                </a:solidFill>
              </a:rPr>
              <a:t>权值</a:t>
            </a:r>
            <a:r>
              <a:rPr lang="zh-CN" altLang="en-US" sz="2400" b="1" dirty="0">
                <a:solidFill>
                  <a:srgbClr val="1023F4"/>
                </a:solidFill>
              </a:rPr>
              <a:t>增大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2185543" y="87493"/>
          <a:ext cx="2177136" cy="75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35" r:id="rId5" imgW="1321691" imgH="457716" progId="Equation.3">
                  <p:embed/>
                </p:oleObj>
              </mc:Choice>
              <mc:Fallback>
                <p:oleObj r:id="rId5" imgW="1321691" imgH="457716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5543" y="87493"/>
                        <a:ext cx="2177136" cy="75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圆角矩形 2"/>
          <p:cNvSpPr/>
          <p:nvPr/>
        </p:nvSpPr>
        <p:spPr>
          <a:xfrm>
            <a:off x="3923071" y="2279293"/>
            <a:ext cx="1253613" cy="575187"/>
          </a:xfrm>
          <a:prstGeom prst="roundRect">
            <a:avLst/>
          </a:prstGeom>
          <a:noFill/>
          <a:ln w="28575">
            <a:solidFill>
              <a:srgbClr val="102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867023" y="926641"/>
            <a:ext cx="2433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1023F4"/>
                </a:solidFill>
              </a:rPr>
              <a:t>误分类样本“</a:t>
            </a:r>
            <a:r>
              <a:rPr lang="en-US" altLang="zh-CN" b="1" dirty="0">
                <a:solidFill>
                  <a:srgbClr val="1023F4"/>
                </a:solidFill>
              </a:rPr>
              <a:t>6,7,8</a:t>
            </a:r>
            <a:r>
              <a:rPr lang="zh-CN" altLang="en-US" b="1" dirty="0">
                <a:solidFill>
                  <a:srgbClr val="1023F4"/>
                </a:solidFill>
              </a:rPr>
              <a:t>”</a:t>
            </a:r>
          </a:p>
        </p:txBody>
      </p:sp>
      <p:sp>
        <p:nvSpPr>
          <p:cNvPr id="5" name="矩形 4"/>
          <p:cNvSpPr/>
          <p:nvPr/>
        </p:nvSpPr>
        <p:spPr>
          <a:xfrm>
            <a:off x="4362679" y="195882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023F4"/>
                </a:solidFill>
              </a:rPr>
              <a:t>分对：正；分错：负。</a:t>
            </a:r>
            <a:endParaRPr lang="zh-CN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260350" y="5012164"/>
            <a:ext cx="82541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1023F4"/>
                </a:solidFill>
              </a:rPr>
              <a:t>一个</a:t>
            </a:r>
            <a:r>
              <a:rPr lang="zh-CN" altLang="en-US" sz="2000" b="1" dirty="0">
                <a:solidFill>
                  <a:srgbClr val="C00000"/>
                </a:solidFill>
              </a:rPr>
              <a:t>样本权值</a:t>
            </a:r>
            <a:r>
              <a:rPr lang="zh-CN" altLang="en-US" sz="2000" b="1" dirty="0">
                <a:solidFill>
                  <a:srgbClr val="1023F4"/>
                </a:solidFill>
              </a:rPr>
              <a:t>大小的改变取决于它是分类正确还是错误，</a:t>
            </a:r>
            <a:r>
              <a:rPr lang="zh-CN" altLang="en-US" sz="2000" b="1" dirty="0">
                <a:solidFill>
                  <a:srgbClr val="C00000"/>
                </a:solidFill>
              </a:rPr>
              <a:t>正确变小，错误变大</a:t>
            </a: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5176684" y="78762"/>
          <a:ext cx="2553795" cy="706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36" r:id="rId7" imgW="1561739" imgH="431930" progId="Equation.3">
                  <p:embed/>
                </p:oleObj>
              </mc:Choice>
              <mc:Fallback>
                <p:oleObj r:id="rId7" imgW="1561739" imgH="431930" progId="Equation.3">
                  <p:embed/>
                  <p:pic>
                    <p:nvPicPr>
                      <p:cNvPr id="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6684" y="78762"/>
                        <a:ext cx="2553795" cy="7060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235616" y="5651256"/>
            <a:ext cx="82541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1023F4"/>
                </a:solidFill>
              </a:rPr>
              <a:t>被误分类样本的权值之和影响误差率， 误差率影响基本分类器在最终分类器中的权重。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6899" y="2803301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下</a:t>
            </a:r>
            <a:r>
              <a:rPr lang="zh-CN" altLang="en-US" sz="2400" b="1">
                <a:solidFill>
                  <a:srgbClr val="FF0000"/>
                </a:solidFill>
              </a:rPr>
              <a:t>一个分类器用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33947" y="3341472"/>
            <a:ext cx="498168" cy="4046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204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x-none" altLang="zh-CN"/>
              <a:t>m=2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0348" y="4003988"/>
            <a:ext cx="8616950" cy="126062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x-none" dirty="0"/>
              <a:t>对于</a:t>
            </a:r>
            <a:r>
              <a:rPr lang="x-none" altLang="zh-CN" dirty="0"/>
              <a:t>m=2</a:t>
            </a:r>
          </a:p>
          <a:p>
            <a:pPr eaLnBrk="1" hangingPunct="1">
              <a:defRPr/>
            </a:pPr>
            <a:r>
              <a:rPr lang="zh-CN" altLang="x-none" dirty="0"/>
              <a:t>在权值分布为</a:t>
            </a:r>
            <a:r>
              <a:rPr lang="x-none" altLang="zh-CN" dirty="0"/>
              <a:t>D</a:t>
            </a:r>
            <a:r>
              <a:rPr lang="x-none" altLang="zh-CN" baseline="-25000" dirty="0"/>
              <a:t>2</a:t>
            </a:r>
            <a:r>
              <a:rPr lang="zh-CN" altLang="x-none" dirty="0"/>
              <a:t>的训练数据上，阈值</a:t>
            </a:r>
            <a:r>
              <a:rPr lang="x-none" altLang="zh-CN" dirty="0"/>
              <a:t>v</a:t>
            </a:r>
            <a:r>
              <a:rPr lang="zh-CN" altLang="x-none" dirty="0"/>
              <a:t>取</a:t>
            </a:r>
            <a:r>
              <a:rPr lang="x-none" altLang="zh-CN" dirty="0"/>
              <a:t>8.5</a:t>
            </a:r>
            <a:r>
              <a:rPr lang="zh-CN" altLang="x-none" dirty="0"/>
              <a:t>时误差率最低，故</a:t>
            </a:r>
            <a:r>
              <a:rPr lang="zh-CN" altLang="x-none" dirty="0">
                <a:solidFill>
                  <a:srgbClr val="C00000"/>
                </a:solidFill>
              </a:rPr>
              <a:t>基分类器</a:t>
            </a:r>
            <a:r>
              <a:rPr lang="zh-CN" altLang="x-none" dirty="0"/>
              <a:t>为：</a:t>
            </a:r>
          </a:p>
          <a:p>
            <a:pPr eaLnBrk="1" hangingPunct="1">
              <a:defRPr/>
            </a:pPr>
            <a:endParaRPr lang="zh-CN" altLang="x-none" dirty="0"/>
          </a:p>
        </p:txBody>
      </p:sp>
      <p:graphicFrame>
        <p:nvGraphicFramePr>
          <p:cNvPr id="317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74967"/>
              </p:ext>
            </p:extLst>
          </p:nvPr>
        </p:nvGraphicFramePr>
        <p:xfrm>
          <a:off x="2702703" y="5095630"/>
          <a:ext cx="2681375" cy="919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3" r:id="rId3" imgW="1335239" imgH="457796" progId="Equation.3">
                  <p:embed/>
                </p:oleObj>
              </mc:Choice>
              <mc:Fallback>
                <p:oleObj r:id="rId3" imgW="1335239" imgH="45779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2703" y="5095630"/>
                        <a:ext cx="2681375" cy="919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260349" y="1050607"/>
            <a:ext cx="861695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0" dirty="0">
                <a:solidFill>
                  <a:srgbClr val="343434"/>
                </a:solidFill>
                <a:latin typeface="DengXian" charset="-122"/>
                <a:ea typeface="Microsoft YaHei" charset="-122"/>
                <a:cs typeface="Microsoft YaHei" charset="-122"/>
              </a:rPr>
              <a:t>对于</a:t>
            </a:r>
            <a:r>
              <a:rPr lang="zh-CN" altLang="en-US" kern="0" dirty="0">
                <a:solidFill>
                  <a:srgbClr val="343434"/>
                </a:solidFill>
                <a:latin typeface="DengXian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kern="0" dirty="0">
                <a:solidFill>
                  <a:srgbClr val="343434"/>
                </a:solidFill>
                <a:latin typeface="DengXian" charset="-122"/>
                <a:ea typeface="Microsoft YaHei" charset="-122"/>
                <a:cs typeface="Microsoft YaHei" charset="-122"/>
              </a:rPr>
              <a:t>m=2</a:t>
            </a:r>
            <a:r>
              <a:rPr lang="zh-CN" altLang="zh-CN" kern="0" dirty="0">
                <a:solidFill>
                  <a:srgbClr val="343434"/>
                </a:solidFill>
                <a:latin typeface="DengXian" charset="-122"/>
                <a:ea typeface="Microsoft YaHei" charset="-122"/>
                <a:cs typeface="Microsoft YaHei" charset="-122"/>
              </a:rPr>
              <a:t>，在权值分布为</a:t>
            </a:r>
            <a:r>
              <a:rPr lang="en-US" altLang="zh-CN" sz="2000" kern="0" dirty="0">
                <a:solidFill>
                  <a:srgbClr val="343434"/>
                </a:solidFill>
                <a:latin typeface="Microsoft YaHei" charset="-122"/>
                <a:ea typeface="DengXian" charset="-122"/>
                <a:cs typeface="Microsoft YaHei" charset="-122"/>
              </a:rPr>
              <a:t>D2</a:t>
            </a:r>
            <a:r>
              <a:rPr lang="en-US" altLang="zh-CN" sz="2000" kern="0" dirty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  <a:r>
              <a:rPr lang="en-US" altLang="zh-CN" kern="0" dirty="0">
                <a:solidFill>
                  <a:srgbClr val="343434"/>
                </a:solidFill>
                <a:latin typeface="Microsoft YaHei" charset="-122"/>
                <a:ea typeface="DengXian" charset="-122"/>
                <a:cs typeface="Microsoft YaHei" charset="-122"/>
              </a:rPr>
              <a:t>= (0.0715, 0.0715, 0.0715, 0.0715,</a:t>
            </a:r>
            <a:r>
              <a:rPr lang="zh-CN" altLang="en-US" kern="0" dirty="0">
                <a:solidFill>
                  <a:srgbClr val="343434"/>
                </a:solidFill>
                <a:latin typeface="Microsoft YaHei" charset="-122"/>
                <a:ea typeface="DengXian" charset="-122"/>
                <a:cs typeface="Microsoft YaHei" charset="-122"/>
              </a:rPr>
              <a:t> </a:t>
            </a:r>
            <a:r>
              <a:rPr lang="en-US" altLang="zh-CN" kern="0" dirty="0">
                <a:solidFill>
                  <a:srgbClr val="343434"/>
                </a:solidFill>
                <a:latin typeface="Microsoft YaHei" charset="-122"/>
                <a:ea typeface="DengXian" charset="-122"/>
                <a:cs typeface="Microsoft YaHei" charset="-122"/>
              </a:rPr>
              <a:t>0.0715, </a:t>
            </a:r>
            <a:r>
              <a:rPr lang="en-US" altLang="zh-CN" kern="0" dirty="0">
                <a:solidFill>
                  <a:srgbClr val="343434"/>
                </a:solidFill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  <a:r>
              <a:rPr lang="en-US" altLang="zh-CN" kern="0" dirty="0">
                <a:solidFill>
                  <a:srgbClr val="343434"/>
                </a:solidFill>
                <a:latin typeface="Microsoft YaHei" charset="-122"/>
                <a:ea typeface="DengXian" charset="-122"/>
                <a:cs typeface="Microsoft YaHei" charset="-122"/>
              </a:rPr>
              <a:t>0.0715, 0.1666, 0.1666, 0.1666, 0.0715)</a:t>
            </a:r>
            <a:r>
              <a:rPr lang="zh-CN" altLang="zh-CN" kern="0" dirty="0">
                <a:solidFill>
                  <a:srgbClr val="343434"/>
                </a:solidFill>
                <a:latin typeface="DengXian" charset="-122"/>
                <a:ea typeface="Microsoft YaHei" charset="-122"/>
                <a:cs typeface="Microsoft YaHei" charset="-122"/>
              </a:rPr>
              <a:t>的训练数据上，经过计算可得：</a:t>
            </a:r>
            <a:endParaRPr lang="zh-CN" altLang="zh-CN" sz="1600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0347" y="1988688"/>
            <a:ext cx="86169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charset="0"/>
              <a:buChar char=""/>
              <a:tabLst>
                <a:tab pos="139700" algn="l"/>
                <a:tab pos="457200" algn="l"/>
              </a:tabLst>
            </a:pP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阈值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取</a:t>
            </a:r>
            <a:r>
              <a:rPr lang="en-US" altLang="zh-CN" sz="200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2.5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时误差率为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0.1666*3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（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x &lt; 2.5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时取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x &gt; 2.5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时取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-1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，则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6 7 8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分错，误差率为</a:t>
            </a:r>
            <a:r>
              <a:rPr lang="en-US" altLang="zh-CN" sz="200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0.1666*3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）</a:t>
            </a:r>
            <a:endParaRPr lang="zh-CN" altLang="zh-CN" sz="2000" kern="1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lvl="0" indent="-342900">
              <a:buFont typeface="Arial" charset="0"/>
              <a:buChar char=""/>
              <a:tabLst>
                <a:tab pos="139700" algn="l"/>
                <a:tab pos="457200" algn="l"/>
              </a:tabLst>
            </a:pP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阈值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取</a:t>
            </a:r>
            <a:r>
              <a:rPr lang="en-US" altLang="zh-CN" sz="200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5.5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时误差率最低为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0.0715*4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（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x &gt; 5.5</a:t>
            </a:r>
            <a:r>
              <a:rPr lang="zh-CN" altLang="en-US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时取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x &lt; 5.5</a:t>
            </a:r>
            <a:r>
              <a:rPr lang="zh-CN" altLang="en-US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时取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-1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，则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0 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1 2 9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分错，误差率为</a:t>
            </a:r>
            <a:r>
              <a:rPr lang="en-US" altLang="zh-CN" sz="200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0.0715*3 + 0.0715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）</a:t>
            </a:r>
            <a:endParaRPr lang="en-US" altLang="zh-CN" sz="2000" kern="0" dirty="0">
              <a:solidFill>
                <a:srgbClr val="34343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lvl="0" indent="-342900">
              <a:buFont typeface="Arial" charset="0"/>
              <a:buChar char=""/>
              <a:tabLst>
                <a:tab pos="139700" algn="l"/>
                <a:tab pos="457200" algn="l"/>
              </a:tabLst>
            </a:pP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阈值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取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8.5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时误差率为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0.0715*3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（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x &lt; 8.5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时取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x &gt; 8.5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时取</a:t>
            </a:r>
            <a:r>
              <a:rPr lang="en-US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-1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，则</a:t>
            </a:r>
            <a:r>
              <a:rPr lang="en-US" altLang="zh-CN" sz="2000" kern="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3 4 5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分错，误差率为</a:t>
            </a:r>
            <a:r>
              <a:rPr lang="en-US" altLang="zh-CN" sz="200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0.0715*3</a:t>
            </a:r>
            <a:r>
              <a:rPr lang="zh-CN" altLang="zh-CN" sz="20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）。</a:t>
            </a:r>
            <a:r>
              <a:rPr lang="zh-CN" altLang="zh-CN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CN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342" y="222269"/>
            <a:ext cx="7019471" cy="565035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 flipH="1">
            <a:off x="8403772" y="199958"/>
            <a:ext cx="4315" cy="6207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011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42864"/>
            <a:ext cx="1627444" cy="777874"/>
          </a:xfrm>
        </p:spPr>
        <p:txBody>
          <a:bodyPr/>
          <a:lstStyle/>
          <a:p>
            <a:pPr eaLnBrk="1" hangingPunct="1">
              <a:defRPr/>
            </a:pPr>
            <a:r>
              <a:rPr lang="x-none" altLang="zh-CN"/>
              <a:t>m=2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0349" y="2397400"/>
            <a:ext cx="8753021" cy="1864883"/>
          </a:xfrm>
        </p:spPr>
        <p:txBody>
          <a:bodyPr>
            <a:noAutofit/>
          </a:bodyPr>
          <a:lstStyle/>
          <a:p>
            <a:pPr marL="360000">
              <a:defRPr/>
            </a:pPr>
            <a:r>
              <a:rPr lang="zh-CN" altLang="zh-CN" sz="28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很明显，</a:t>
            </a:r>
            <a:r>
              <a:rPr lang="en-US" altLang="zh-CN" sz="28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G</a:t>
            </a:r>
            <a:r>
              <a:rPr lang="en-US" altLang="zh-CN" sz="2800" kern="0" baseline="-2500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2</a:t>
            </a:r>
            <a:r>
              <a:rPr lang="en-US" altLang="zh-CN" sz="28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(x)</a:t>
            </a:r>
            <a:r>
              <a:rPr lang="zh-CN" altLang="zh-CN" sz="28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把样本“</a:t>
            </a:r>
            <a:r>
              <a:rPr lang="en-US" altLang="zh-CN" sz="2800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3 4 5</a:t>
            </a:r>
            <a:r>
              <a:rPr lang="zh-CN" altLang="zh-CN" sz="28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”分错了，根据</a:t>
            </a:r>
            <a:r>
              <a:rPr lang="en-US" altLang="zh-CN" sz="28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D</a:t>
            </a:r>
            <a:r>
              <a:rPr lang="en-US" altLang="zh-CN" sz="2800" kern="0" baseline="-2500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2</a:t>
            </a:r>
            <a:r>
              <a:rPr lang="zh-CN" altLang="zh-CN" sz="28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可知它们的权值为</a:t>
            </a:r>
            <a:r>
              <a:rPr lang="en-US" altLang="zh-CN" sz="2800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0.0715, 0.0715, </a:t>
            </a:r>
            <a:r>
              <a:rPr lang="en-US" altLang="zh-CN" sz="2800" kern="0" dirty="0">
                <a:solidFill>
                  <a:srgbClr val="1023F4"/>
                </a:solidFill>
                <a:latin typeface="DengXian" charset="-122"/>
                <a:ea typeface="Microsoft YaHei" charset="-122"/>
                <a:cs typeface="Microsoft YaHei" charset="-122"/>
              </a:rPr>
              <a:t> </a:t>
            </a:r>
            <a:r>
              <a:rPr lang="en-US" altLang="zh-CN" sz="2800" kern="0" dirty="0">
                <a:solidFill>
                  <a:srgbClr val="1023F4"/>
                </a:solidFill>
                <a:latin typeface="Microsoft YaHei" charset="-122"/>
                <a:cs typeface="Microsoft YaHei" charset="-122"/>
              </a:rPr>
              <a:t>0.0715</a:t>
            </a:r>
            <a:r>
              <a:rPr lang="zh-CN" altLang="zh-CN" sz="28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，所以</a:t>
            </a:r>
            <a:r>
              <a:rPr lang="x-none" altLang="zh-CN" sz="2800" dirty="0"/>
              <a:t>G</a:t>
            </a:r>
            <a:r>
              <a:rPr lang="x-none" altLang="zh-CN" sz="2800" baseline="-25000" dirty="0"/>
              <a:t>2</a:t>
            </a:r>
            <a:r>
              <a:rPr lang="x-none" altLang="zh-CN" sz="2800" dirty="0"/>
              <a:t>(x)</a:t>
            </a:r>
            <a:r>
              <a:rPr lang="zh-CN" altLang="x-none" sz="28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在训练数据集上的误差率</a:t>
            </a:r>
            <a:r>
              <a:rPr lang="zh-CN" altLang="en-US" sz="28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 </a:t>
            </a:r>
            <a:r>
              <a:rPr lang="x-none" altLang="zh-CN" sz="2800" dirty="0"/>
              <a:t>e</a:t>
            </a:r>
            <a:r>
              <a:rPr lang="x-none" altLang="zh-CN" sz="2800" baseline="-25000" dirty="0"/>
              <a:t>2</a:t>
            </a:r>
            <a:r>
              <a:rPr lang="x-none" altLang="zh-CN" sz="2800" dirty="0"/>
              <a:t>=P(G</a:t>
            </a:r>
            <a:r>
              <a:rPr lang="x-none" altLang="zh-CN" sz="2800" baseline="-25000" dirty="0"/>
              <a:t>2</a:t>
            </a:r>
            <a:r>
              <a:rPr lang="x-none" altLang="zh-CN" sz="2800" dirty="0"/>
              <a:t>(xi)≠yi) = </a:t>
            </a:r>
            <a:r>
              <a:rPr lang="en-US" altLang="zh-CN" sz="2800" kern="0" dirty="0">
                <a:solidFill>
                  <a:srgbClr val="1023F4"/>
                </a:solidFill>
                <a:latin typeface="Microsoft YaHei" charset="-122"/>
                <a:cs typeface="Microsoft YaHei" charset="-122"/>
              </a:rPr>
              <a:t>0.0715 </a:t>
            </a:r>
            <a:r>
              <a:rPr lang="zh-CN" altLang="en-US" sz="2800" kern="0" dirty="0">
                <a:solidFill>
                  <a:srgbClr val="1023F4"/>
                </a:solidFill>
                <a:latin typeface="Microsoft YaHei" charset="-122"/>
                <a:cs typeface="Microsoft YaHei" charset="-122"/>
              </a:rPr>
              <a:t>* </a:t>
            </a:r>
            <a:r>
              <a:rPr lang="en-US" altLang="zh-CN" sz="2800" kern="0" dirty="0">
                <a:solidFill>
                  <a:srgbClr val="1023F4"/>
                </a:solidFill>
                <a:latin typeface="Microsoft YaHei" charset="-122"/>
                <a:cs typeface="Microsoft YaHei" charset="-122"/>
              </a:rPr>
              <a:t>3</a:t>
            </a:r>
            <a:r>
              <a:rPr lang="zh-CN" altLang="en-US" sz="2800" kern="0" dirty="0">
                <a:solidFill>
                  <a:srgbClr val="1023F4"/>
                </a:solidFill>
                <a:latin typeface="Microsoft YaHei" charset="-122"/>
                <a:cs typeface="Microsoft YaHei" charset="-122"/>
              </a:rPr>
              <a:t> </a:t>
            </a:r>
            <a:r>
              <a:rPr lang="en-US" altLang="zh-CN" sz="2800" kern="0" dirty="0">
                <a:solidFill>
                  <a:srgbClr val="1023F4"/>
                </a:solidFill>
                <a:latin typeface="Microsoft YaHei" charset="-122"/>
                <a:cs typeface="Microsoft YaHei" charset="-122"/>
              </a:rPr>
              <a:t>=</a:t>
            </a:r>
            <a:r>
              <a:rPr lang="zh-CN" altLang="en-US" sz="2800" kern="0" dirty="0">
                <a:solidFill>
                  <a:srgbClr val="1023F4"/>
                </a:solidFill>
                <a:latin typeface="Microsoft YaHei" charset="-122"/>
                <a:cs typeface="Microsoft YaHei" charset="-122"/>
              </a:rPr>
              <a:t> </a:t>
            </a:r>
            <a:r>
              <a:rPr lang="x-none" altLang="zh-CN" sz="2800" dirty="0">
                <a:solidFill>
                  <a:srgbClr val="1023F4"/>
                </a:solidFill>
              </a:rPr>
              <a:t>0.2143</a:t>
            </a:r>
            <a:endParaRPr lang="en-US" altLang="zh-CN" sz="2800" dirty="0">
              <a:solidFill>
                <a:srgbClr val="1023F4"/>
              </a:solidFill>
            </a:endParaRPr>
          </a:p>
          <a:p>
            <a:pPr marL="360000">
              <a:defRPr/>
            </a:pPr>
            <a:endParaRPr lang="x-none" altLang="zh-CN" sz="2800" dirty="0"/>
          </a:p>
          <a:p>
            <a:pPr marL="360000" eaLnBrk="1" hangingPunct="1">
              <a:defRPr/>
            </a:pPr>
            <a:r>
              <a:rPr lang="zh-CN" altLang="x-none" sz="2800" dirty="0"/>
              <a:t>计算</a:t>
            </a:r>
            <a:r>
              <a:rPr lang="x-none" altLang="zh-CN" sz="2800" dirty="0"/>
              <a:t>G</a:t>
            </a:r>
            <a:r>
              <a:rPr lang="x-none" altLang="zh-CN" sz="2800" baseline="-25000" dirty="0"/>
              <a:t>2</a:t>
            </a:r>
            <a:r>
              <a:rPr lang="zh-CN" altLang="x-none" sz="2800" dirty="0"/>
              <a:t>的系数：</a:t>
            </a:r>
          </a:p>
          <a:p>
            <a:pPr marL="360000" eaLnBrk="1" hangingPunct="1">
              <a:defRPr/>
            </a:pPr>
            <a:endParaRPr lang="zh-CN" altLang="x-none" sz="2800" dirty="0"/>
          </a:p>
        </p:txBody>
      </p:sp>
      <p:graphicFrame>
        <p:nvGraphicFramePr>
          <p:cNvPr id="327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825532"/>
              </p:ext>
            </p:extLst>
          </p:nvPr>
        </p:nvGraphicFramePr>
        <p:xfrm>
          <a:off x="2639338" y="5178229"/>
          <a:ext cx="3923382" cy="1067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6" r:id="rId3" imgW="1587500" imgH="431800" progId="Equation.3">
                  <p:embed/>
                </p:oleObj>
              </mc:Choice>
              <mc:Fallback>
                <p:oleObj r:id="rId3" imgW="1587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9338" y="5178229"/>
                        <a:ext cx="3923382" cy="10671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360995"/>
              </p:ext>
            </p:extLst>
          </p:nvPr>
        </p:nvGraphicFramePr>
        <p:xfrm>
          <a:off x="2820592" y="1032455"/>
          <a:ext cx="3087324" cy="1058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7" r:id="rId5" imgW="1335239" imgH="457796" progId="Equation.3">
                  <p:embed/>
                </p:oleObj>
              </mc:Choice>
              <mc:Fallback>
                <p:oleObj r:id="rId5" imgW="1335239" imgH="45779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592" y="1032455"/>
                        <a:ext cx="3087324" cy="10583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22" y="180828"/>
            <a:ext cx="6770578" cy="545000"/>
          </a:xfrm>
          <a:prstGeom prst="rect">
            <a:avLst/>
          </a:prstGeom>
        </p:spPr>
      </p:pic>
      <p:cxnSp>
        <p:nvCxnSpPr>
          <p:cNvPr id="8" name="直线连接符 7"/>
          <p:cNvCxnSpPr/>
          <p:nvPr/>
        </p:nvCxnSpPr>
        <p:spPr>
          <a:xfrm flipH="1">
            <a:off x="8403772" y="199958"/>
            <a:ext cx="4315" cy="6207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 flipH="1">
            <a:off x="4601029" y="820738"/>
            <a:ext cx="15965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52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x-none" altLang="zh-CN"/>
              <a:t>m=2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0350" y="982202"/>
            <a:ext cx="8616950" cy="37612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x-none" sz="2600" dirty="0"/>
              <a:t>更新训练数据的权值分布：</a:t>
            </a:r>
          </a:p>
          <a:p>
            <a:pPr eaLnBrk="1" hangingPunct="1">
              <a:defRPr/>
            </a:pPr>
            <a:endParaRPr lang="zh-CN" altLang="x-none" sz="2600" dirty="0"/>
          </a:p>
          <a:p>
            <a:pPr eaLnBrk="1" hangingPunct="1">
              <a:defRPr/>
            </a:pPr>
            <a:endParaRPr lang="zh-CN" altLang="x-none" sz="2600" dirty="0"/>
          </a:p>
          <a:p>
            <a:pPr eaLnBrk="1" hangingPunct="1">
              <a:defRPr/>
            </a:pPr>
            <a:endParaRPr lang="en-US" altLang="zh-CN" sz="2400" dirty="0"/>
          </a:p>
          <a:p>
            <a:pPr eaLnBrk="1" hangingPunct="1">
              <a:defRPr/>
            </a:pPr>
            <a:r>
              <a:rPr lang="x-none" altLang="zh-CN" sz="2400" dirty="0"/>
              <a:t>D</a:t>
            </a:r>
            <a:r>
              <a:rPr lang="x-none" altLang="zh-CN" sz="2400" baseline="-25000" dirty="0"/>
              <a:t>3</a:t>
            </a:r>
            <a:r>
              <a:rPr lang="x-none" altLang="zh-CN" sz="2400" dirty="0"/>
              <a:t>=(</a:t>
            </a:r>
            <a:r>
              <a:rPr lang="x-none" altLang="zh-CN" sz="2400" dirty="0">
                <a:solidFill>
                  <a:srgbClr val="C00000"/>
                </a:solidFill>
              </a:rPr>
              <a:t>0.0455, 0.0455, 0.0455</a:t>
            </a:r>
            <a:r>
              <a:rPr lang="x-none" altLang="zh-CN" sz="2400" dirty="0"/>
              <a:t>, </a:t>
            </a:r>
            <a:r>
              <a:rPr lang="x-none" altLang="zh-CN" sz="2400" dirty="0">
                <a:solidFill>
                  <a:srgbClr val="1023F4"/>
                </a:solidFill>
              </a:rPr>
              <a:t>0.1667, 0.1667,  0.1667</a:t>
            </a:r>
            <a:r>
              <a:rPr lang="x-none" altLang="zh-CN" sz="2400" dirty="0"/>
              <a:t>, 0.1060, 0.1060, 0.1060, 0.0455)</a:t>
            </a:r>
          </a:p>
          <a:p>
            <a:pPr eaLnBrk="1" hangingPunct="1">
              <a:defRPr/>
            </a:pPr>
            <a:r>
              <a:rPr lang="x-none" altLang="zh-CN" sz="2400" dirty="0"/>
              <a:t>f</a:t>
            </a:r>
            <a:r>
              <a:rPr lang="x-none" altLang="zh-CN" sz="2400" baseline="-25000" dirty="0"/>
              <a:t>2</a:t>
            </a:r>
            <a:r>
              <a:rPr lang="x-none" altLang="zh-CN" sz="2400" dirty="0"/>
              <a:t>(x)=0.4236G</a:t>
            </a:r>
            <a:r>
              <a:rPr lang="x-none" altLang="zh-CN" sz="2400" baseline="-25000" dirty="0"/>
              <a:t>1</a:t>
            </a:r>
            <a:r>
              <a:rPr lang="x-none" altLang="zh-CN" sz="2400" dirty="0"/>
              <a:t>(x) + 0.6496G</a:t>
            </a:r>
            <a:r>
              <a:rPr lang="x-none" altLang="zh-CN" sz="2400" baseline="-25000" dirty="0"/>
              <a:t>2</a:t>
            </a:r>
            <a:r>
              <a:rPr lang="x-none" altLang="zh-CN" sz="2400" dirty="0"/>
              <a:t>(x)</a:t>
            </a:r>
          </a:p>
          <a:p>
            <a:pPr eaLnBrk="1" hangingPunct="1">
              <a:defRPr/>
            </a:pPr>
            <a:r>
              <a:rPr lang="zh-CN" altLang="x-none" sz="2400" dirty="0">
                <a:solidFill>
                  <a:srgbClr val="1023F4"/>
                </a:solidFill>
              </a:rPr>
              <a:t>分类器</a:t>
            </a:r>
            <a:r>
              <a:rPr lang="zh-CN" altLang="en-US" sz="2400" dirty="0">
                <a:solidFill>
                  <a:srgbClr val="1023F4"/>
                </a:solidFill>
              </a:rPr>
              <a:t> </a:t>
            </a:r>
            <a:r>
              <a:rPr lang="x-none" altLang="zh-CN" sz="2400" dirty="0">
                <a:solidFill>
                  <a:srgbClr val="1023F4"/>
                </a:solidFill>
              </a:rPr>
              <a:t>sign(f</a:t>
            </a:r>
            <a:r>
              <a:rPr lang="x-none" altLang="zh-CN" sz="2400" baseline="-25000" dirty="0">
                <a:solidFill>
                  <a:srgbClr val="1023F4"/>
                </a:solidFill>
              </a:rPr>
              <a:t>2</a:t>
            </a:r>
            <a:r>
              <a:rPr lang="x-none" altLang="zh-CN" sz="2400" dirty="0">
                <a:solidFill>
                  <a:srgbClr val="1023F4"/>
                </a:solidFill>
              </a:rPr>
              <a:t>(x))</a:t>
            </a:r>
            <a:r>
              <a:rPr lang="zh-CN" altLang="en-US" sz="2400" dirty="0">
                <a:solidFill>
                  <a:srgbClr val="1023F4"/>
                </a:solidFill>
              </a:rPr>
              <a:t> </a:t>
            </a:r>
            <a:r>
              <a:rPr lang="zh-CN" altLang="x-none" sz="2400" dirty="0">
                <a:solidFill>
                  <a:srgbClr val="1023F4"/>
                </a:solidFill>
              </a:rPr>
              <a:t>在训练数据集上有</a:t>
            </a:r>
            <a:r>
              <a:rPr lang="x-none" altLang="zh-CN" sz="2400" dirty="0">
                <a:solidFill>
                  <a:srgbClr val="1023F4"/>
                </a:solidFill>
              </a:rPr>
              <a:t>3</a:t>
            </a:r>
            <a:r>
              <a:rPr lang="zh-CN" altLang="x-none" sz="2400" dirty="0">
                <a:solidFill>
                  <a:srgbClr val="1023F4"/>
                </a:solidFill>
              </a:rPr>
              <a:t>个误分类点</a:t>
            </a:r>
            <a:r>
              <a:rPr lang="zh-CN" altLang="x-none" sz="2400" dirty="0"/>
              <a:t>。</a:t>
            </a:r>
          </a:p>
        </p:txBody>
      </p:sp>
      <p:graphicFrame>
        <p:nvGraphicFramePr>
          <p:cNvPr id="337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969577"/>
              </p:ext>
            </p:extLst>
          </p:nvPr>
        </p:nvGraphicFramePr>
        <p:xfrm>
          <a:off x="1122469" y="1702742"/>
          <a:ext cx="467995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77" r:id="rId3" imgW="2679700" imgH="685800" progId="Equation.3">
                  <p:embed/>
                </p:oleObj>
              </mc:Choice>
              <mc:Fallback>
                <p:oleObj r:id="rId3" imgW="26797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469" y="1702742"/>
                        <a:ext cx="4679950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5802419" y="5569865"/>
            <a:ext cx="27610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1023F4"/>
                </a:solidFill>
              </a:rPr>
              <a:t>+1</a:t>
            </a:r>
            <a:r>
              <a:rPr lang="zh-CN" altLang="en-US" sz="2000" dirty="0">
                <a:solidFill>
                  <a:srgbClr val="1023F4"/>
                </a:solidFill>
              </a:rPr>
              <a:t>， </a:t>
            </a:r>
            <a:r>
              <a:rPr lang="zh-CN" altLang="x-none" sz="2000" dirty="0">
                <a:solidFill>
                  <a:srgbClr val="1023F4"/>
                </a:solidFill>
              </a:rPr>
              <a:t>误分类点</a:t>
            </a:r>
            <a:r>
              <a:rPr lang="en-US" altLang="zh-CN" sz="2000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3 4 5</a:t>
            </a:r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304472" y="4694123"/>
            <a:ext cx="71652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0" dirty="0">
                <a:latin typeface="Times New Roman" charset="0"/>
                <a:ea typeface="Times New Roman" charset="0"/>
                <a:cs typeface="Times New Roman" charset="0"/>
              </a:rPr>
              <a:t>G(x) = sign[f</a:t>
            </a:r>
            <a:r>
              <a:rPr lang="en-US" altLang="zh-CN" sz="2400" kern="0" baseline="-25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sz="2400" kern="0" dirty="0">
                <a:latin typeface="Times New Roman" charset="0"/>
                <a:ea typeface="Times New Roman" charset="0"/>
                <a:cs typeface="Times New Roman" charset="0"/>
              </a:rPr>
              <a:t>(x)] = sign[ 0.4236G</a:t>
            </a:r>
            <a:r>
              <a:rPr lang="en-US" altLang="zh-CN" sz="2400" kern="0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altLang="zh-CN" sz="2400" kern="0" dirty="0">
                <a:latin typeface="Times New Roman" charset="0"/>
                <a:ea typeface="Times New Roman" charset="0"/>
                <a:cs typeface="Times New Roman" charset="0"/>
              </a:rPr>
              <a:t>(x) + 0.6496G</a:t>
            </a:r>
            <a:r>
              <a:rPr lang="en-US" altLang="zh-CN" sz="2400" kern="0" baseline="-25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sz="2400" kern="0" dirty="0">
                <a:latin typeface="Times New Roman" charset="0"/>
                <a:ea typeface="Times New Roman" charset="0"/>
                <a:cs typeface="Times New Roman" charset="0"/>
              </a:rPr>
              <a:t>(x)</a:t>
            </a:r>
            <a:r>
              <a:rPr lang="zh-CN" altLang="en-US" sz="2400" kern="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kern="0" dirty="0">
                <a:latin typeface="Times New Roman" charset="0"/>
                <a:ea typeface="Times New Roman" charset="0"/>
                <a:cs typeface="Times New Roman" charset="0"/>
              </a:rPr>
              <a:t>]</a:t>
            </a:r>
            <a:endParaRPr lang="zh-CN" altLang="en-US" sz="2400" dirty="0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507171"/>
              </p:ext>
            </p:extLst>
          </p:nvPr>
        </p:nvGraphicFramePr>
        <p:xfrm>
          <a:off x="7063569" y="982202"/>
          <a:ext cx="1732971" cy="594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78" r:id="rId5" imgW="1335239" imgH="457796" progId="Equation.3">
                  <p:embed/>
                </p:oleObj>
              </mc:Choice>
              <mc:Fallback>
                <p:oleObj r:id="rId5" imgW="1335239" imgH="45779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3569" y="982202"/>
                        <a:ext cx="1732971" cy="5940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79256"/>
              </p:ext>
            </p:extLst>
          </p:nvPr>
        </p:nvGraphicFramePr>
        <p:xfrm>
          <a:off x="4713851" y="909196"/>
          <a:ext cx="1832092" cy="634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79" r:id="rId7" imgW="1321691" imgH="457716" progId="Equation.3">
                  <p:embed/>
                </p:oleObj>
              </mc:Choice>
              <mc:Fallback>
                <p:oleObj r:id="rId7" imgW="1321691" imgH="4577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3851" y="909196"/>
                        <a:ext cx="1832092" cy="6341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802419" y="5989625"/>
            <a:ext cx="3074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altLang="zh-CN" b="1" dirty="0">
                <a:solidFill>
                  <a:srgbClr val="1023F4"/>
                </a:solidFill>
              </a:rPr>
              <a:t>f(x)</a:t>
            </a:r>
            <a:r>
              <a:rPr lang="zh-CN" altLang="en-US" b="1" dirty="0">
                <a:solidFill>
                  <a:srgbClr val="1023F4"/>
                </a:solidFill>
              </a:rPr>
              <a:t>的符号决定了 </a:t>
            </a:r>
            <a:r>
              <a:rPr lang="en-US" altLang="zh-CN" b="1" dirty="0">
                <a:solidFill>
                  <a:srgbClr val="1023F4"/>
                </a:solidFill>
              </a:rPr>
              <a:t>x</a:t>
            </a:r>
            <a:r>
              <a:rPr lang="zh-CN" altLang="en-US" b="1" dirty="0">
                <a:solidFill>
                  <a:srgbClr val="1023F4"/>
                </a:solidFill>
              </a:rPr>
              <a:t> 的类别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72" y="5261920"/>
            <a:ext cx="5168900" cy="1016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22" y="180828"/>
            <a:ext cx="6770578" cy="545000"/>
          </a:xfrm>
          <a:prstGeom prst="rect">
            <a:avLst/>
          </a:prstGeom>
        </p:spPr>
      </p:pic>
      <p:cxnSp>
        <p:nvCxnSpPr>
          <p:cNvPr id="13" name="直线连接符 12"/>
          <p:cNvCxnSpPr/>
          <p:nvPr/>
        </p:nvCxnSpPr>
        <p:spPr>
          <a:xfrm flipH="1">
            <a:off x="8403772" y="199958"/>
            <a:ext cx="4315" cy="6207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 flipH="1">
            <a:off x="4434115" y="180828"/>
            <a:ext cx="4315" cy="6207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501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x-none" altLang="zh-CN"/>
              <a:t>m=3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0350" y="1158536"/>
            <a:ext cx="8883650" cy="4930775"/>
          </a:xfrm>
        </p:spPr>
        <p:txBody>
          <a:bodyPr>
            <a:normAutofit/>
          </a:bodyPr>
          <a:lstStyle/>
          <a:p>
            <a:pPr marL="360000" eaLnBrk="1" hangingPunct="1">
              <a:lnSpc>
                <a:spcPct val="120000"/>
              </a:lnSpc>
              <a:defRPr/>
            </a:pPr>
            <a:r>
              <a:rPr lang="zh-CN" altLang="x-none" sz="2400" dirty="0"/>
              <a:t>对于</a:t>
            </a:r>
            <a:r>
              <a:rPr lang="x-none" altLang="zh-CN" sz="2400" dirty="0"/>
              <a:t>m=3</a:t>
            </a:r>
          </a:p>
          <a:p>
            <a:pPr marL="360000" eaLnBrk="1" hangingPunct="1">
              <a:lnSpc>
                <a:spcPct val="120000"/>
              </a:lnSpc>
              <a:defRPr/>
            </a:pPr>
            <a:r>
              <a:rPr lang="zh-CN" altLang="x-none" sz="2400" dirty="0"/>
              <a:t>在权值分布为</a:t>
            </a:r>
            <a:r>
              <a:rPr lang="x-none" altLang="zh-CN" sz="2400" dirty="0"/>
              <a:t>D</a:t>
            </a:r>
            <a:r>
              <a:rPr lang="x-none" altLang="zh-CN" sz="2400" baseline="-25000" dirty="0"/>
              <a:t>3</a:t>
            </a:r>
            <a:r>
              <a:rPr lang="zh-CN" altLang="x-none" sz="2400" dirty="0"/>
              <a:t>的训练数据上，阈值</a:t>
            </a:r>
            <a:r>
              <a:rPr lang="x-none" altLang="zh-CN" sz="2400" dirty="0"/>
              <a:t>v</a:t>
            </a:r>
            <a:r>
              <a:rPr lang="zh-CN" altLang="x-none" sz="2400" dirty="0"/>
              <a:t>取</a:t>
            </a:r>
            <a:r>
              <a:rPr lang="x-none" altLang="zh-CN" sz="2400" dirty="0"/>
              <a:t>5.5</a:t>
            </a:r>
            <a:r>
              <a:rPr lang="zh-CN" altLang="x-none" sz="2400" dirty="0"/>
              <a:t>时误差率最低，故基本分类器为：</a:t>
            </a:r>
            <a:endParaRPr lang="en-US" altLang="zh-CN" sz="2400" dirty="0"/>
          </a:p>
          <a:p>
            <a:pPr marL="360000" eaLnBrk="1" hangingPunct="1">
              <a:lnSpc>
                <a:spcPct val="120000"/>
              </a:lnSpc>
              <a:defRPr/>
            </a:pPr>
            <a:endParaRPr lang="en-US" altLang="zh-CN" sz="2400" dirty="0"/>
          </a:p>
          <a:p>
            <a:pPr marL="360000" eaLnBrk="1" hangingPunct="1">
              <a:lnSpc>
                <a:spcPct val="120000"/>
              </a:lnSpc>
              <a:defRPr/>
            </a:pPr>
            <a:endParaRPr lang="en-US" altLang="zh-CN" sz="2400" dirty="0"/>
          </a:p>
          <a:p>
            <a:pPr marL="360000">
              <a:lnSpc>
                <a:spcPct val="120000"/>
              </a:lnSpc>
              <a:defRPr/>
            </a:pPr>
            <a:r>
              <a:rPr lang="x-none" altLang="zh-CN" sz="2400" dirty="0"/>
              <a:t>G</a:t>
            </a:r>
            <a:r>
              <a:rPr lang="x-none" altLang="zh-CN" sz="2400" baseline="-25000" dirty="0"/>
              <a:t>3</a:t>
            </a:r>
            <a:r>
              <a:rPr lang="x-none" altLang="zh-CN" sz="2400" dirty="0"/>
              <a:t>(x)</a:t>
            </a:r>
            <a:r>
              <a:rPr lang="zh-CN" altLang="x-none" sz="2400" dirty="0"/>
              <a:t>在训练数据集上的</a:t>
            </a:r>
            <a:r>
              <a:rPr lang="zh-CN" altLang="x-none" sz="2400" dirty="0">
                <a:solidFill>
                  <a:srgbClr val="1023F4"/>
                </a:solidFill>
              </a:rPr>
              <a:t>误差率</a:t>
            </a:r>
            <a:endParaRPr lang="en-US" altLang="zh-CN" sz="2400" dirty="0">
              <a:solidFill>
                <a:srgbClr val="1023F4"/>
              </a:solidFill>
            </a:endParaRPr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zh-CN" altLang="en-US" sz="2400" dirty="0">
                <a:solidFill>
                  <a:srgbClr val="1023F4"/>
                </a:solidFill>
              </a:rPr>
              <a:t>      </a:t>
            </a:r>
            <a:r>
              <a:rPr lang="x-none" altLang="zh-CN" sz="2400" dirty="0"/>
              <a:t>e</a:t>
            </a:r>
            <a:r>
              <a:rPr lang="x-none" altLang="zh-CN" sz="2400" baseline="-25000" dirty="0"/>
              <a:t>3</a:t>
            </a:r>
            <a:r>
              <a:rPr lang="x-none" altLang="zh-CN" sz="2400" dirty="0"/>
              <a:t>=P(G</a:t>
            </a:r>
            <a:r>
              <a:rPr lang="x-none" altLang="zh-CN" sz="2400" baseline="-25000" dirty="0"/>
              <a:t>3</a:t>
            </a:r>
            <a:r>
              <a:rPr lang="x-none" altLang="zh-CN" sz="2400" dirty="0"/>
              <a:t>(xi)≠yi) = </a:t>
            </a:r>
            <a:r>
              <a:rPr lang="x-none" altLang="zh-CN" sz="2400" dirty="0">
                <a:solidFill>
                  <a:srgbClr val="C00000"/>
                </a:solidFill>
              </a:rPr>
              <a:t>0.</a:t>
            </a:r>
            <a:r>
              <a:rPr lang="en-US" altLang="zh-CN" sz="2400" dirty="0">
                <a:solidFill>
                  <a:srgbClr val="C00000"/>
                </a:solidFill>
              </a:rPr>
              <a:t>0455</a:t>
            </a:r>
            <a:r>
              <a:rPr lang="x-none" altLang="zh-CN" sz="2400" dirty="0">
                <a:solidFill>
                  <a:srgbClr val="C00000"/>
                </a:solidFill>
              </a:rPr>
              <a:t> </a:t>
            </a:r>
            <a:r>
              <a:rPr lang="zh-CN" altLang="en-US" sz="2400" dirty="0">
                <a:solidFill>
                  <a:srgbClr val="C00000"/>
                </a:solidFill>
              </a:rPr>
              <a:t>* </a:t>
            </a:r>
            <a:r>
              <a:rPr lang="en-US" altLang="zh-Hans" sz="2400">
                <a:solidFill>
                  <a:srgbClr val="C00000"/>
                </a:solidFill>
              </a:rPr>
              <a:t>4</a:t>
            </a:r>
            <a:r>
              <a:rPr lang="zh-CN" altLang="en-US" sz="240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=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x-none" altLang="zh-CN" sz="2400" dirty="0">
                <a:solidFill>
                  <a:srgbClr val="C00000"/>
                </a:solidFill>
              </a:rPr>
              <a:t>0.1820</a:t>
            </a:r>
          </a:p>
          <a:p>
            <a:pPr marL="360000">
              <a:lnSpc>
                <a:spcPct val="120000"/>
              </a:lnSpc>
              <a:defRPr/>
            </a:pPr>
            <a:r>
              <a:rPr lang="zh-CN" altLang="x-none" sz="2400" dirty="0"/>
              <a:t>计算</a:t>
            </a:r>
            <a:r>
              <a:rPr lang="x-none" altLang="zh-CN" sz="2400" dirty="0"/>
              <a:t>G</a:t>
            </a:r>
            <a:r>
              <a:rPr lang="x-none" altLang="zh-CN" sz="2400" baseline="-25000" dirty="0"/>
              <a:t>3</a:t>
            </a:r>
            <a:r>
              <a:rPr lang="zh-CN" altLang="x-none" sz="2400" dirty="0"/>
              <a:t>的系数：</a:t>
            </a:r>
          </a:p>
          <a:p>
            <a:pPr marL="360000" eaLnBrk="1" hangingPunct="1">
              <a:lnSpc>
                <a:spcPct val="120000"/>
              </a:lnSpc>
              <a:defRPr/>
            </a:pPr>
            <a:endParaRPr lang="zh-CN" altLang="x-none" sz="2400" dirty="0"/>
          </a:p>
          <a:p>
            <a:pPr marL="360000" eaLnBrk="1" hangingPunct="1">
              <a:lnSpc>
                <a:spcPct val="120000"/>
              </a:lnSpc>
              <a:defRPr/>
            </a:pPr>
            <a:endParaRPr lang="zh-CN" altLang="x-none" sz="2400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864925"/>
              </p:ext>
            </p:extLst>
          </p:nvPr>
        </p:nvGraphicFramePr>
        <p:xfrm>
          <a:off x="3072493" y="5186024"/>
          <a:ext cx="332105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7" r:id="rId3" imgW="1587500" imgH="431800" progId="Equation.3">
                  <p:embed/>
                </p:oleObj>
              </mc:Choice>
              <mc:Fallback>
                <p:oleObj r:id="rId3" imgW="1587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2493" y="5186024"/>
                        <a:ext cx="3321050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34" y="2644910"/>
            <a:ext cx="2988984" cy="10417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22" y="180828"/>
            <a:ext cx="6770578" cy="545000"/>
          </a:xfrm>
          <a:prstGeom prst="rect">
            <a:avLst/>
          </a:prstGeom>
        </p:spPr>
      </p:pic>
      <p:cxnSp>
        <p:nvCxnSpPr>
          <p:cNvPr id="9" name="直线连接符 8"/>
          <p:cNvCxnSpPr/>
          <p:nvPr/>
        </p:nvCxnSpPr>
        <p:spPr>
          <a:xfrm flipH="1">
            <a:off x="6393543" y="180828"/>
            <a:ext cx="4315" cy="6207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39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42864"/>
            <a:ext cx="1446674" cy="777874"/>
          </a:xfrm>
        </p:spPr>
        <p:txBody>
          <a:bodyPr/>
          <a:lstStyle/>
          <a:p>
            <a:pPr eaLnBrk="1" hangingPunct="1">
              <a:defRPr/>
            </a:pPr>
            <a:r>
              <a:rPr lang="x-none" altLang="zh-CN"/>
              <a:t>m=3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0350" y="1158536"/>
            <a:ext cx="8616950" cy="5300321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x-none" sz="2600" dirty="0"/>
              <a:t>更新训练数据的权值分布：</a:t>
            </a:r>
          </a:p>
          <a:p>
            <a:pPr eaLnBrk="1" hangingPunct="1">
              <a:defRPr/>
            </a:pPr>
            <a:endParaRPr lang="zh-CN" altLang="x-none" sz="2600" dirty="0"/>
          </a:p>
          <a:p>
            <a:pPr eaLnBrk="1" hangingPunct="1">
              <a:defRPr/>
            </a:pPr>
            <a:endParaRPr lang="zh-CN" altLang="x-none" sz="2600" dirty="0"/>
          </a:p>
          <a:p>
            <a:pPr eaLnBrk="1" hangingPunct="1">
              <a:defRPr/>
            </a:pPr>
            <a:endParaRPr lang="zh-CN" altLang="x-none" sz="2600" dirty="0"/>
          </a:p>
          <a:p>
            <a:pPr eaLnBrk="1" hangingPunct="1">
              <a:defRPr/>
            </a:pPr>
            <a:r>
              <a:rPr lang="x-none" altLang="zh-CN" sz="2600" dirty="0"/>
              <a:t>D</a:t>
            </a:r>
            <a:r>
              <a:rPr lang="x-none" altLang="zh-CN" sz="2600" baseline="-25000" dirty="0"/>
              <a:t>4</a:t>
            </a:r>
            <a:r>
              <a:rPr lang="x-none" altLang="zh-CN" sz="2600" dirty="0"/>
              <a:t>=(</a:t>
            </a:r>
            <a:r>
              <a:rPr lang="x-none" altLang="zh-CN" sz="2600" dirty="0">
                <a:solidFill>
                  <a:srgbClr val="1023F4"/>
                </a:solidFill>
              </a:rPr>
              <a:t>0.125, 0.125, 0.125</a:t>
            </a:r>
            <a:r>
              <a:rPr lang="x-none" altLang="zh-CN" sz="2600" dirty="0"/>
              <a:t>, 0.102, 0.102,  0.102, 0.065, 0.065, 0.065, </a:t>
            </a:r>
            <a:r>
              <a:rPr lang="x-none" altLang="zh-CN" sz="2600" dirty="0">
                <a:solidFill>
                  <a:srgbClr val="1023F4"/>
                </a:solidFill>
              </a:rPr>
              <a:t>0.125</a:t>
            </a:r>
            <a:r>
              <a:rPr lang="x-none" altLang="zh-CN" sz="2600" dirty="0"/>
              <a:t>)</a:t>
            </a:r>
          </a:p>
          <a:p>
            <a:pPr eaLnBrk="1" hangingPunct="1">
              <a:defRPr/>
            </a:pPr>
            <a:r>
              <a:rPr lang="x-none" altLang="zh-CN" sz="2600" dirty="0"/>
              <a:t>f</a:t>
            </a:r>
            <a:r>
              <a:rPr lang="x-none" altLang="zh-CN" sz="2600" baseline="-25000" dirty="0"/>
              <a:t>3</a:t>
            </a:r>
            <a:r>
              <a:rPr lang="x-none" altLang="zh-CN" sz="2600" dirty="0"/>
              <a:t>(x)=0.4236G</a:t>
            </a:r>
            <a:r>
              <a:rPr lang="x-none" altLang="zh-CN" sz="2600" baseline="-25000" dirty="0"/>
              <a:t>1</a:t>
            </a:r>
            <a:r>
              <a:rPr lang="x-none" altLang="zh-CN" sz="2600" dirty="0"/>
              <a:t>(x) + 0.6496G</a:t>
            </a:r>
            <a:r>
              <a:rPr lang="x-none" altLang="zh-CN" sz="2600" baseline="-25000" dirty="0"/>
              <a:t>2</a:t>
            </a:r>
            <a:r>
              <a:rPr lang="x-none" altLang="zh-CN" sz="2600" dirty="0"/>
              <a:t>(x)+0.7514G</a:t>
            </a:r>
            <a:r>
              <a:rPr lang="x-none" altLang="zh-CN" sz="2600" baseline="-25000" dirty="0"/>
              <a:t>3</a:t>
            </a:r>
            <a:r>
              <a:rPr lang="x-none" altLang="zh-CN" sz="2600" dirty="0"/>
              <a:t>(x)</a:t>
            </a:r>
          </a:p>
          <a:p>
            <a:pPr eaLnBrk="1" hangingPunct="1">
              <a:defRPr/>
            </a:pPr>
            <a:r>
              <a:rPr lang="zh-CN" altLang="en-US" sz="2600" dirty="0">
                <a:solidFill>
                  <a:srgbClr val="1023F4"/>
                </a:solidFill>
              </a:rPr>
              <a:t>查看：</a:t>
            </a:r>
            <a:endParaRPr lang="en-US" altLang="zh-CN" sz="2600" dirty="0">
              <a:solidFill>
                <a:srgbClr val="1023F4"/>
              </a:solidFill>
            </a:endParaRPr>
          </a:p>
          <a:p>
            <a:pPr lvl="1">
              <a:defRPr/>
            </a:pPr>
            <a:r>
              <a:rPr lang="zh-CN" altLang="x-none" sz="2400" dirty="0">
                <a:solidFill>
                  <a:srgbClr val="1023F4"/>
                </a:solidFill>
              </a:rPr>
              <a:t>分类器</a:t>
            </a:r>
            <a:r>
              <a:rPr lang="x-none" altLang="zh-CN" sz="2400" dirty="0">
                <a:solidFill>
                  <a:srgbClr val="1023F4"/>
                </a:solidFill>
              </a:rPr>
              <a:t>sign(f</a:t>
            </a:r>
            <a:r>
              <a:rPr lang="x-none" altLang="zh-CN" sz="2400" baseline="-25000" dirty="0">
                <a:solidFill>
                  <a:srgbClr val="1023F4"/>
                </a:solidFill>
              </a:rPr>
              <a:t>3</a:t>
            </a:r>
            <a:r>
              <a:rPr lang="x-none" altLang="zh-CN" sz="2400" dirty="0">
                <a:solidFill>
                  <a:srgbClr val="1023F4"/>
                </a:solidFill>
              </a:rPr>
              <a:t>(x))</a:t>
            </a:r>
            <a:r>
              <a:rPr lang="zh-CN" altLang="x-none" sz="2400" dirty="0">
                <a:solidFill>
                  <a:srgbClr val="1023F4"/>
                </a:solidFill>
              </a:rPr>
              <a:t>在训练数据集上有</a:t>
            </a:r>
            <a:r>
              <a:rPr lang="zh-CN" altLang="en-US" sz="2400" dirty="0">
                <a:solidFill>
                  <a:srgbClr val="1023F4"/>
                </a:solidFill>
              </a:rPr>
              <a:t>多少</a:t>
            </a:r>
            <a:r>
              <a:rPr lang="zh-CN" altLang="x-none" sz="2400" dirty="0">
                <a:solidFill>
                  <a:srgbClr val="1023F4"/>
                </a:solidFill>
              </a:rPr>
              <a:t>个误分类点</a:t>
            </a:r>
            <a:r>
              <a:rPr lang="zh-CN" altLang="x-none" sz="2400" dirty="0"/>
              <a:t>。</a:t>
            </a:r>
          </a:p>
        </p:txBody>
      </p:sp>
      <p:graphicFrame>
        <p:nvGraphicFramePr>
          <p:cNvPr id="368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830972"/>
              </p:ext>
            </p:extLst>
          </p:nvPr>
        </p:nvGraphicFramePr>
        <p:xfrm>
          <a:off x="1707024" y="1730785"/>
          <a:ext cx="467995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23" r:id="rId3" imgW="2679700" imgH="685800" progId="Equation.3">
                  <p:embed/>
                </p:oleObj>
              </mc:Choice>
              <mc:Fallback>
                <p:oleObj r:id="rId3" imgW="26797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7024" y="1730785"/>
                        <a:ext cx="4679950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226286"/>
              </p:ext>
            </p:extLst>
          </p:nvPr>
        </p:nvGraphicFramePr>
        <p:xfrm>
          <a:off x="1707024" y="87493"/>
          <a:ext cx="2177136" cy="75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24" r:id="rId5" imgW="1321691" imgH="457716" progId="Equation.3">
                  <p:embed/>
                </p:oleObj>
              </mc:Choice>
              <mc:Fallback>
                <p:oleObj r:id="rId5" imgW="1321691" imgH="4577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7024" y="87493"/>
                        <a:ext cx="2177136" cy="75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473768"/>
              </p:ext>
            </p:extLst>
          </p:nvPr>
        </p:nvGraphicFramePr>
        <p:xfrm>
          <a:off x="4247952" y="87493"/>
          <a:ext cx="2139022" cy="733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25" r:id="rId7" imgW="1335239" imgH="457796" progId="Equation.3">
                  <p:embed/>
                </p:oleObj>
              </mc:Choice>
              <mc:Fallback>
                <p:oleObj r:id="rId7" imgW="1335239" imgH="45779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7952" y="87493"/>
                        <a:ext cx="2139022" cy="7332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766" y="52366"/>
            <a:ext cx="2177408" cy="75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16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42864"/>
            <a:ext cx="1446674" cy="777874"/>
          </a:xfrm>
        </p:spPr>
        <p:txBody>
          <a:bodyPr/>
          <a:lstStyle/>
          <a:p>
            <a:pPr eaLnBrk="1" hangingPunct="1">
              <a:defRPr/>
            </a:pPr>
            <a:r>
              <a:rPr lang="x-none" altLang="zh-CN"/>
              <a:t>m=3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0350" y="1158537"/>
            <a:ext cx="8616950" cy="655749"/>
          </a:xfrm>
        </p:spPr>
        <p:txBody>
          <a:bodyPr/>
          <a:lstStyle/>
          <a:p>
            <a:pPr eaLnBrk="1" hangingPunct="1">
              <a:defRPr/>
            </a:pPr>
            <a:r>
              <a:rPr lang="x-none" altLang="zh-CN" sz="2600" dirty="0">
                <a:solidFill>
                  <a:srgbClr val="1023F4"/>
                </a:solidFill>
              </a:rPr>
              <a:t>f</a:t>
            </a:r>
            <a:r>
              <a:rPr lang="x-none" altLang="zh-CN" sz="2600" baseline="-25000" dirty="0">
                <a:solidFill>
                  <a:srgbClr val="1023F4"/>
                </a:solidFill>
              </a:rPr>
              <a:t>3</a:t>
            </a:r>
            <a:r>
              <a:rPr lang="x-none" altLang="zh-CN" sz="2600" dirty="0">
                <a:solidFill>
                  <a:srgbClr val="1023F4"/>
                </a:solidFill>
              </a:rPr>
              <a:t>(x)=0.4236G</a:t>
            </a:r>
            <a:r>
              <a:rPr lang="x-none" altLang="zh-CN" sz="2600" baseline="-25000" dirty="0">
                <a:solidFill>
                  <a:srgbClr val="1023F4"/>
                </a:solidFill>
              </a:rPr>
              <a:t>1</a:t>
            </a:r>
            <a:r>
              <a:rPr lang="x-none" altLang="zh-CN" sz="2600" dirty="0">
                <a:solidFill>
                  <a:srgbClr val="1023F4"/>
                </a:solidFill>
              </a:rPr>
              <a:t>(x) + 0.6496G</a:t>
            </a:r>
            <a:r>
              <a:rPr lang="x-none" altLang="zh-CN" sz="2600" baseline="-25000" dirty="0">
                <a:solidFill>
                  <a:srgbClr val="1023F4"/>
                </a:solidFill>
              </a:rPr>
              <a:t>2</a:t>
            </a:r>
            <a:r>
              <a:rPr lang="x-none" altLang="zh-CN" sz="2600" dirty="0">
                <a:solidFill>
                  <a:srgbClr val="1023F4"/>
                </a:solidFill>
              </a:rPr>
              <a:t>(x)+</a:t>
            </a:r>
            <a:r>
              <a:rPr lang="x-none" altLang="zh-CN" sz="2600">
                <a:solidFill>
                  <a:srgbClr val="1023F4"/>
                </a:solidFill>
              </a:rPr>
              <a:t>0.7514G</a:t>
            </a:r>
            <a:r>
              <a:rPr lang="x-none" altLang="zh-CN" sz="2600" baseline="-25000">
                <a:solidFill>
                  <a:srgbClr val="1023F4"/>
                </a:solidFill>
              </a:rPr>
              <a:t>3</a:t>
            </a:r>
            <a:r>
              <a:rPr lang="x-none" altLang="zh-CN" sz="2600">
                <a:solidFill>
                  <a:srgbClr val="1023F4"/>
                </a:solidFill>
              </a:rPr>
              <a:t>(x)</a:t>
            </a:r>
            <a:endParaRPr lang="x-none" altLang="zh-CN" sz="2600" dirty="0">
              <a:solidFill>
                <a:srgbClr val="1023F4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4713" y="4734988"/>
            <a:ext cx="86169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最终的分类器为：</a:t>
            </a:r>
            <a:endParaRPr lang="en-US" altLang="zh-CN" sz="2400" kern="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zh-CN" altLang="en-US" sz="2400" kern="0" dirty="0">
                <a:solidFill>
                  <a:srgbClr val="3434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kern="0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G(x) = sign[f</a:t>
            </a:r>
            <a:r>
              <a:rPr lang="en-US" altLang="zh-CN" sz="2400" kern="0" baseline="-25000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altLang="zh-CN" sz="2400" kern="0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(x)] = sign[ 0.4236G</a:t>
            </a:r>
            <a:r>
              <a:rPr lang="en-US" altLang="zh-CN" sz="2400" kern="0" baseline="-25000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altLang="zh-CN" sz="2400" kern="0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(x) + 0.6496G</a:t>
            </a:r>
            <a:r>
              <a:rPr lang="en-US" altLang="zh-CN" sz="2400" kern="0" baseline="-25000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sz="2400" kern="0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(x)+0.7514G</a:t>
            </a:r>
            <a:r>
              <a:rPr lang="en-US" altLang="zh-CN" sz="2400" kern="0" baseline="-25000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altLang="zh-CN" sz="2400" kern="0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(x) ]</a:t>
            </a:r>
            <a:endParaRPr lang="zh-CN" altLang="zh-CN" sz="2400" kern="100" dirty="0">
              <a:solidFill>
                <a:srgbClr val="1023F4"/>
              </a:solidFill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1707024" y="87493"/>
          <a:ext cx="2177136" cy="75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6" r:id="rId4" imgW="1321691" imgH="457716" progId="Equation.3">
                  <p:embed/>
                </p:oleObj>
              </mc:Choice>
              <mc:Fallback>
                <p:oleObj r:id="rId4" imgW="1321691" imgH="4577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7024" y="87493"/>
                        <a:ext cx="2177136" cy="75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4247952" y="87493"/>
          <a:ext cx="2139022" cy="733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7" r:id="rId6" imgW="1335239" imgH="457796" progId="Equation.3">
                  <p:embed/>
                </p:oleObj>
              </mc:Choice>
              <mc:Fallback>
                <p:oleObj r:id="rId6" imgW="1335239" imgH="45779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7952" y="87493"/>
                        <a:ext cx="2139022" cy="7332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3" y="1857846"/>
            <a:ext cx="8712587" cy="701323"/>
          </a:xfrm>
          <a:prstGeom prst="rect">
            <a:avLst/>
          </a:prstGeom>
        </p:spPr>
      </p:pic>
      <p:cxnSp>
        <p:nvCxnSpPr>
          <p:cNvPr id="13" name="直线连接符 12"/>
          <p:cNvCxnSpPr/>
          <p:nvPr/>
        </p:nvCxnSpPr>
        <p:spPr>
          <a:xfrm flipH="1">
            <a:off x="3156858" y="1898117"/>
            <a:ext cx="4315" cy="6207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 flipH="1">
            <a:off x="5704116" y="1919216"/>
            <a:ext cx="4315" cy="6207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H="1">
            <a:off x="8251374" y="1916212"/>
            <a:ext cx="4315" cy="6207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766" y="52366"/>
            <a:ext cx="2177408" cy="7588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2821971"/>
            <a:ext cx="8521313" cy="1665660"/>
          </a:xfrm>
          <a:prstGeom prst="rect">
            <a:avLst/>
          </a:prstGeom>
        </p:spPr>
      </p:pic>
      <p:cxnSp>
        <p:nvCxnSpPr>
          <p:cNvPr id="17" name="直线连接符 16"/>
          <p:cNvCxnSpPr/>
          <p:nvPr/>
        </p:nvCxnSpPr>
        <p:spPr>
          <a:xfrm flipH="1" flipV="1">
            <a:off x="4349818" y="5684181"/>
            <a:ext cx="672124" cy="542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 flipH="1" flipV="1">
            <a:off x="6200389" y="5678758"/>
            <a:ext cx="672124" cy="542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 flipH="1" flipV="1">
            <a:off x="7871770" y="5660904"/>
            <a:ext cx="672124" cy="542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239562" y="5769800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单个</a:t>
            </a:r>
            <a:r>
              <a:rPr lang="zh-CN" altLang="zh-CN" sz="2400" b="1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分类器</a:t>
            </a:r>
            <a:r>
              <a:rPr lang="zh-CN" altLang="en-US" sz="2400" b="1" kern="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都是比较</a:t>
            </a:r>
            <a:r>
              <a:rPr lang="zh-CN" altLang="en-US" sz="2400" b="1" ker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差的分类器</a:t>
            </a:r>
            <a:endParaRPr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1416194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Boosting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en-US" altLang="zh-CN" dirty="0" err="1"/>
              <a:t>AdaBoost</a:t>
            </a:r>
            <a:r>
              <a:rPr lang="zh-CN" altLang="en-US" dirty="0"/>
              <a:t>算法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1" y="893689"/>
            <a:ext cx="7614799" cy="546760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56053" y="2927939"/>
            <a:ext cx="3694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当前分布学一个分类器</a:t>
            </a:r>
            <a:r>
              <a:rPr lang="en-US" altLang="zh-CN" sz="20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权值</a:t>
            </a:r>
            <a:r>
              <a:rPr lang="en-US" altLang="zh-CN" sz="20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)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94299" y="230007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初始化样本</a:t>
            </a:r>
            <a:r>
              <a:rPr lang="zh-CN" altLang="en-US" sz="20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权值</a:t>
            </a:r>
          </a:p>
        </p:txBody>
      </p:sp>
      <p:sp>
        <p:nvSpPr>
          <p:cNvPr id="6" name="矩形 5"/>
          <p:cNvSpPr/>
          <p:nvPr/>
        </p:nvSpPr>
        <p:spPr>
          <a:xfrm>
            <a:off x="4467275" y="3286377"/>
            <a:ext cx="2214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计算错误率</a:t>
            </a:r>
            <a:r>
              <a:rPr lang="en-US" altLang="zh-CN" sz="20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权值</a:t>
            </a:r>
            <a:r>
              <a:rPr lang="en-US" altLang="zh-CN" sz="20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)</a:t>
            </a:r>
            <a:endParaRPr lang="zh-CN" altLang="en-US" sz="20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67275" y="3583478"/>
            <a:ext cx="3954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如果错误率 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</a:rPr>
              <a:t>大于</a:t>
            </a:r>
            <a:r>
              <a:rPr lang="zh-CN" altLang="en-US" sz="2000" dirty="0">
                <a:solidFill>
                  <a:srgbClr val="FF0000"/>
                </a:solidFill>
              </a:rPr>
              <a:t> 随机猜测，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</a:rPr>
              <a:t>停止</a:t>
            </a:r>
          </a:p>
        </p:txBody>
      </p:sp>
      <p:sp>
        <p:nvSpPr>
          <p:cNvPr id="8" name="矩形 7"/>
          <p:cNvSpPr/>
          <p:nvPr/>
        </p:nvSpPr>
        <p:spPr>
          <a:xfrm>
            <a:off x="4456054" y="395400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调整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</a:rPr>
              <a:t>分类器的权值</a:t>
            </a:r>
          </a:p>
        </p:txBody>
      </p:sp>
      <p:sp>
        <p:nvSpPr>
          <p:cNvPr id="9" name="矩形 8"/>
          <p:cNvSpPr/>
          <p:nvPr/>
        </p:nvSpPr>
        <p:spPr>
          <a:xfrm>
            <a:off x="7063430" y="470017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调整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</a:rPr>
              <a:t>样本的权重</a:t>
            </a:r>
          </a:p>
        </p:txBody>
      </p:sp>
      <p:sp>
        <p:nvSpPr>
          <p:cNvPr id="10" name="矩形 9"/>
          <p:cNvSpPr/>
          <p:nvPr/>
        </p:nvSpPr>
        <p:spPr>
          <a:xfrm>
            <a:off x="4865030" y="5817783"/>
            <a:ext cx="4186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最终的分类器</a:t>
            </a:r>
            <a:r>
              <a:rPr lang="en-US" altLang="zh-CN" sz="2000" dirty="0">
                <a:solidFill>
                  <a:srgbClr val="1023F4"/>
                </a:solidFill>
              </a:rPr>
              <a:t>(</a:t>
            </a:r>
            <a:r>
              <a:rPr lang="zh-CN" altLang="en-US" sz="2000" dirty="0">
                <a:solidFill>
                  <a:srgbClr val="1023F4"/>
                </a:solidFill>
              </a:rPr>
              <a:t>基分类器的线性组合</a:t>
            </a:r>
            <a:r>
              <a:rPr lang="en-US" altLang="zh-CN" sz="2000" dirty="0">
                <a:solidFill>
                  <a:srgbClr val="1023F4"/>
                </a:solidFill>
              </a:rPr>
              <a:t>)</a:t>
            </a:r>
            <a:endParaRPr lang="zh-CN" altLang="en-US" sz="2000" dirty="0">
              <a:solidFill>
                <a:srgbClr val="1023F4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85445" y="172020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产生</a:t>
            </a:r>
            <a:r>
              <a:rPr lang="zh-CN" altLang="en-US" sz="2000">
                <a:solidFill>
                  <a:srgbClr val="FF0000"/>
                </a:solidFill>
              </a:rPr>
              <a:t>的分类器个数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02173" y="1069853"/>
            <a:ext cx="8616950" cy="1615986"/>
          </a:xfrm>
        </p:spPr>
        <p:txBody>
          <a:bodyPr>
            <a:normAutofit/>
          </a:bodyPr>
          <a:lstStyle/>
          <a:p>
            <a:pPr marL="360000">
              <a:lnSpc>
                <a:spcPct val="120000"/>
              </a:lnSpc>
            </a:pPr>
            <a:r>
              <a:rPr lang="zh-CN" altLang="en-US" sz="2400" dirty="0"/>
              <a:t>考虑一个简单的例子，在二分类问题中，假定</a:t>
            </a:r>
            <a:r>
              <a:rPr lang="en-US" altLang="zh-CN" sz="2400" dirty="0"/>
              <a:t>3</a:t>
            </a:r>
            <a:r>
              <a:rPr lang="zh-CN" altLang="en-US" sz="2400" dirty="0"/>
              <a:t>个分类器在三个样本中的表现如下图所示，其中</a:t>
            </a:r>
            <a:r>
              <a:rPr lang="en-US" altLang="zh-CN" sz="2400" dirty="0"/>
              <a:t>√</a:t>
            </a:r>
            <a:r>
              <a:rPr lang="zh-CN" altLang="zh-CN" sz="2400" dirty="0"/>
              <a:t> </a:t>
            </a:r>
            <a:r>
              <a:rPr lang="zh-CN" altLang="en-US" sz="2400" dirty="0"/>
              <a:t>表示分类正确，</a:t>
            </a:r>
            <a:r>
              <a:rPr lang="en-US" altLang="zh-CN" sz="2400" dirty="0"/>
              <a:t>X</a:t>
            </a:r>
            <a:r>
              <a:rPr lang="zh-CN" altLang="zh-CN" sz="2400" dirty="0"/>
              <a:t> </a:t>
            </a:r>
            <a:r>
              <a:rPr lang="zh-CN" altLang="en-US" sz="2400" dirty="0"/>
              <a:t>号表示分类错误，集成的结果通过</a:t>
            </a:r>
            <a:r>
              <a:rPr lang="zh-CN" altLang="en-US" sz="2400" dirty="0">
                <a:solidFill>
                  <a:srgbClr val="FF0000"/>
                </a:solidFill>
              </a:rPr>
              <a:t>投票</a:t>
            </a:r>
            <a:r>
              <a:rPr lang="zh-CN" altLang="en-US" sz="2400" dirty="0"/>
              <a:t>产生。</a:t>
            </a:r>
          </a:p>
        </p:txBody>
      </p:sp>
      <p:sp>
        <p:nvSpPr>
          <p:cNvPr id="8" name="内容占位符 3"/>
          <p:cNvSpPr txBox="1">
            <a:spLocks/>
          </p:cNvSpPr>
          <p:nvPr/>
        </p:nvSpPr>
        <p:spPr>
          <a:xfrm>
            <a:off x="202173" y="4977705"/>
            <a:ext cx="8616950" cy="65289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集成个体应：</a:t>
            </a:r>
            <a:r>
              <a:rPr lang="zh-CN" altLang="en-US" sz="2400" dirty="0">
                <a:solidFill>
                  <a:srgbClr val="FF0000"/>
                </a:solidFill>
              </a:rPr>
              <a:t>好而不同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95" y="2685839"/>
            <a:ext cx="8363028" cy="19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14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D0EB29C5-CADE-584A-AED6-0F98121A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45" y="3340618"/>
            <a:ext cx="2868671" cy="2842048"/>
          </a:xfrm>
          <a:prstGeom prst="rect">
            <a:avLst/>
          </a:prstGeom>
        </p:spPr>
      </p:pic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x-none"/>
              <a:t>误差上限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980" y="2842028"/>
            <a:ext cx="8970579" cy="577576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x-none" dirty="0"/>
              <a:t>当</a:t>
            </a:r>
            <a:r>
              <a:rPr lang="x-none" altLang="zh-CN" dirty="0"/>
              <a:t>G(x</a:t>
            </a:r>
            <a:r>
              <a:rPr lang="x-none" altLang="zh-CN" baseline="-25000" dirty="0"/>
              <a:t>i</a:t>
            </a:r>
            <a:r>
              <a:rPr lang="x-none" altLang="zh-CN" dirty="0"/>
              <a:t>)≠y</a:t>
            </a:r>
            <a:r>
              <a:rPr lang="x-none" altLang="zh-CN" baseline="-25000" dirty="0"/>
              <a:t>i</a:t>
            </a:r>
            <a:r>
              <a:rPr lang="zh-CN" altLang="x-none" dirty="0"/>
              <a:t>时，</a:t>
            </a:r>
            <a:r>
              <a:rPr lang="x-none" altLang="zh-CN" dirty="0">
                <a:solidFill>
                  <a:srgbClr val="1023F4"/>
                </a:solidFill>
              </a:rPr>
              <a:t>y</a:t>
            </a:r>
            <a:r>
              <a:rPr lang="x-none" altLang="zh-CN" baseline="-25000" dirty="0">
                <a:solidFill>
                  <a:srgbClr val="1023F4"/>
                </a:solidFill>
              </a:rPr>
              <a:t>i</a:t>
            </a:r>
            <a:r>
              <a:rPr lang="x-none" altLang="zh-CN" dirty="0">
                <a:solidFill>
                  <a:srgbClr val="1023F4"/>
                </a:solidFill>
              </a:rPr>
              <a:t>*f(x</a:t>
            </a:r>
            <a:r>
              <a:rPr lang="x-none" altLang="zh-CN" baseline="-25000" dirty="0">
                <a:solidFill>
                  <a:srgbClr val="1023F4"/>
                </a:solidFill>
              </a:rPr>
              <a:t>i</a:t>
            </a:r>
            <a:r>
              <a:rPr lang="x-none" altLang="zh-CN" dirty="0">
                <a:solidFill>
                  <a:srgbClr val="1023F4"/>
                </a:solidFill>
              </a:rPr>
              <a:t>)&lt;0</a:t>
            </a:r>
            <a:r>
              <a:rPr lang="zh-CN" altLang="x-none" dirty="0"/>
              <a:t>，因而</a:t>
            </a:r>
            <a:r>
              <a:rPr lang="x-none" altLang="zh-CN" dirty="0">
                <a:solidFill>
                  <a:srgbClr val="C00000"/>
                </a:solidFill>
              </a:rPr>
              <a:t>exp(-y</a:t>
            </a:r>
            <a:r>
              <a:rPr lang="x-none" altLang="zh-CN" baseline="-25000" dirty="0">
                <a:solidFill>
                  <a:srgbClr val="C00000"/>
                </a:solidFill>
              </a:rPr>
              <a:t>i</a:t>
            </a:r>
            <a:r>
              <a:rPr lang="x-none" altLang="zh-CN" dirty="0">
                <a:solidFill>
                  <a:srgbClr val="C00000"/>
                </a:solidFill>
              </a:rPr>
              <a:t>*f(x</a:t>
            </a:r>
            <a:r>
              <a:rPr lang="x-none" altLang="zh-CN" baseline="-25000" dirty="0">
                <a:solidFill>
                  <a:srgbClr val="C00000"/>
                </a:solidFill>
              </a:rPr>
              <a:t>i</a:t>
            </a:r>
            <a:r>
              <a:rPr lang="x-none" altLang="zh-CN" dirty="0">
                <a:solidFill>
                  <a:srgbClr val="C00000"/>
                </a:solidFill>
              </a:rPr>
              <a:t>))≥1</a:t>
            </a:r>
            <a:r>
              <a:rPr lang="zh-CN" altLang="x-none" dirty="0"/>
              <a:t>，前半部分得证。</a:t>
            </a:r>
          </a:p>
        </p:txBody>
      </p:sp>
      <p:graphicFrame>
        <p:nvGraphicFramePr>
          <p:cNvPr id="378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680906"/>
              </p:ext>
            </p:extLst>
          </p:nvPr>
        </p:nvGraphicFramePr>
        <p:xfrm>
          <a:off x="1757468" y="1823325"/>
          <a:ext cx="6071273" cy="856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4" r:id="rId4" imgW="3059372" imgH="431613" progId="Equation.3">
                  <p:embed/>
                </p:oleObj>
              </mc:Choice>
              <mc:Fallback>
                <p:oleObj r:id="rId4" imgW="3059372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7468" y="1823325"/>
                        <a:ext cx="6071273" cy="856426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1023F4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303830" y="1137828"/>
            <a:ext cx="8576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【</a:t>
            </a:r>
            <a:r>
              <a:rPr lang="zh-CN" altLang="en-US" sz="2800" dirty="0">
                <a:solidFill>
                  <a:srgbClr val="1023F4"/>
                </a:solidFill>
              </a:rPr>
              <a:t>定理</a:t>
            </a:r>
            <a:r>
              <a:rPr lang="en-US" altLang="zh-CN" sz="2800" dirty="0"/>
              <a:t>】</a:t>
            </a:r>
            <a:r>
              <a:rPr lang="en-US" altLang="zh-CN" sz="2800" dirty="0" err="1"/>
              <a:t>Adaboost</a:t>
            </a:r>
            <a:r>
              <a:rPr lang="zh-CN" altLang="en-US" sz="2800" dirty="0"/>
              <a:t> 算法最终分类器的</a:t>
            </a:r>
            <a:r>
              <a:rPr lang="zh-CN" altLang="en-US" sz="2800" dirty="0">
                <a:solidFill>
                  <a:srgbClr val="1023F4"/>
                </a:solidFill>
              </a:rPr>
              <a:t>训练误差界</a:t>
            </a:r>
            <a:r>
              <a:rPr lang="zh-CN" altLang="en-US" sz="2800" dirty="0"/>
              <a:t>为：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D382E91-EA8D-A741-80C3-071F597210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58" y="3340618"/>
            <a:ext cx="3554781" cy="280527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9541581-C515-5743-9306-E2F0867398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583" y="6250932"/>
            <a:ext cx="1222530" cy="393554"/>
          </a:xfrm>
          <a:prstGeom prst="rect">
            <a:avLst/>
          </a:prstGeom>
        </p:spPr>
      </p:pic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1A80C018-AC25-C34E-B60F-733B80DEB999}"/>
              </a:ext>
            </a:extLst>
          </p:cNvPr>
          <p:cNvCxnSpPr>
            <a:cxnSpLocks/>
          </p:cNvCxnSpPr>
          <p:nvPr/>
        </p:nvCxnSpPr>
        <p:spPr>
          <a:xfrm>
            <a:off x="1248689" y="5254873"/>
            <a:ext cx="169648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FD714C17-8A7D-3A47-A3C5-9D4D562A8952}"/>
              </a:ext>
            </a:extLst>
          </p:cNvPr>
          <p:cNvCxnSpPr>
            <a:cxnSpLocks/>
          </p:cNvCxnSpPr>
          <p:nvPr/>
        </p:nvCxnSpPr>
        <p:spPr>
          <a:xfrm>
            <a:off x="1248688" y="6145896"/>
            <a:ext cx="1696487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09943A1F-4976-3145-96AE-8AA0312C3AB7}"/>
              </a:ext>
            </a:extLst>
          </p:cNvPr>
          <p:cNvSpPr/>
          <p:nvPr/>
        </p:nvSpPr>
        <p:spPr>
          <a:xfrm>
            <a:off x="2843872" y="4126333"/>
            <a:ext cx="27068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6754D"/>
                </a:solidFill>
                <a:cs typeface="Verdana"/>
              </a:rPr>
              <a:t>0/</a:t>
            </a:r>
            <a:r>
              <a:rPr lang="en-US" altLang="zh-CN" b="1" spc="-5" dirty="0">
                <a:solidFill>
                  <a:srgbClr val="16754D"/>
                </a:solidFill>
                <a:cs typeface="Verdana"/>
              </a:rPr>
              <a:t>1</a:t>
            </a:r>
            <a:r>
              <a:rPr lang="zh-CN" altLang="en-US" b="1" spc="10" dirty="0">
                <a:solidFill>
                  <a:srgbClr val="16754D"/>
                </a:solidFill>
                <a:latin typeface="FangSong"/>
                <a:cs typeface="FangSong"/>
              </a:rPr>
              <a:t>损失</a:t>
            </a:r>
            <a:r>
              <a:rPr lang="zh-CN" altLang="en-US" b="1" dirty="0">
                <a:solidFill>
                  <a:srgbClr val="16754D"/>
                </a:solidFill>
                <a:latin typeface="FangSong"/>
                <a:cs typeface="FangSong"/>
              </a:rPr>
              <a:t>函数</a:t>
            </a:r>
            <a:endParaRPr lang="en-US" altLang="zh-CN" b="1" dirty="0">
              <a:solidFill>
                <a:srgbClr val="16754D"/>
              </a:solidFill>
              <a:latin typeface="FangSong"/>
              <a:cs typeface="FangSong"/>
            </a:endParaRPr>
          </a:p>
          <a:p>
            <a:r>
              <a:rPr lang="zh-CN" altLang="en-US" b="1" spc="-400" dirty="0">
                <a:solidFill>
                  <a:srgbClr val="16754D"/>
                </a:solidFill>
                <a:latin typeface="FangSong"/>
                <a:cs typeface="FangSong"/>
              </a:rPr>
              <a:t> </a:t>
            </a:r>
            <a:r>
              <a:rPr lang="en-US" altLang="zh-CN" b="1" spc="-15" dirty="0">
                <a:solidFill>
                  <a:srgbClr val="16754D"/>
                </a:solidFill>
                <a:cs typeface="Verdana"/>
              </a:rPr>
              <a:t>(0/1</a:t>
            </a:r>
            <a:r>
              <a:rPr lang="zh-CN" altLang="en-US" b="1" spc="5" dirty="0">
                <a:solidFill>
                  <a:srgbClr val="16754D"/>
                </a:solidFill>
                <a:cs typeface="Verdana"/>
              </a:rPr>
              <a:t> </a:t>
            </a:r>
            <a:r>
              <a:rPr lang="en" altLang="zh-CN" b="1" spc="5" dirty="0">
                <a:solidFill>
                  <a:srgbClr val="16754D"/>
                </a:solidFill>
                <a:cs typeface="Verdana"/>
              </a:rPr>
              <a:t>l</a:t>
            </a:r>
            <a:r>
              <a:rPr lang="en" altLang="zh-CN" b="1" spc="-10" dirty="0">
                <a:solidFill>
                  <a:srgbClr val="16754D"/>
                </a:solidFill>
                <a:cs typeface="Verdana"/>
              </a:rPr>
              <a:t>oss</a:t>
            </a:r>
            <a:r>
              <a:rPr lang="en" altLang="zh-CN" b="1" dirty="0">
                <a:solidFill>
                  <a:srgbClr val="16754D"/>
                </a:solidFill>
                <a:cs typeface="Verdana"/>
              </a:rPr>
              <a:t> </a:t>
            </a:r>
            <a:r>
              <a:rPr lang="en" altLang="zh-CN" b="1" spc="-10" dirty="0">
                <a:solidFill>
                  <a:srgbClr val="16754D"/>
                </a:solidFill>
                <a:cs typeface="Verdana"/>
              </a:rPr>
              <a:t>fu</a:t>
            </a:r>
            <a:r>
              <a:rPr lang="en" altLang="zh-CN" b="1" dirty="0">
                <a:solidFill>
                  <a:srgbClr val="16754D"/>
                </a:solidFill>
                <a:cs typeface="Verdana"/>
              </a:rPr>
              <a:t>nct</a:t>
            </a:r>
            <a:r>
              <a:rPr lang="en" altLang="zh-CN" b="1" spc="5" dirty="0">
                <a:solidFill>
                  <a:srgbClr val="16754D"/>
                </a:solidFill>
                <a:cs typeface="Verdana"/>
              </a:rPr>
              <a:t>i</a:t>
            </a:r>
            <a:r>
              <a:rPr lang="en" altLang="zh-CN" b="1" spc="-15" dirty="0">
                <a:solidFill>
                  <a:srgbClr val="16754D"/>
                </a:solidFill>
                <a:cs typeface="Verdana"/>
              </a:rPr>
              <a:t>on</a:t>
            </a:r>
            <a:r>
              <a:rPr lang="en" altLang="zh-CN" b="1" spc="-20" dirty="0">
                <a:solidFill>
                  <a:srgbClr val="16754D"/>
                </a:solidFill>
                <a:cs typeface="Verdana"/>
              </a:rPr>
              <a:t>)</a:t>
            </a:r>
            <a:endParaRPr lang="zh-CN" altLang="en-US" b="1" dirty="0">
              <a:solidFill>
                <a:srgbClr val="1675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900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33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pc="-20" dirty="0"/>
              <a:t>替代损</a:t>
            </a:r>
            <a:r>
              <a:rPr spc="-30" dirty="0"/>
              <a:t>失</a:t>
            </a:r>
            <a:r>
              <a:rPr spc="-430" dirty="0"/>
              <a:t> </a:t>
            </a:r>
            <a:r>
              <a:rPr sz="2000" spc="-5" dirty="0">
                <a:latin typeface="Verdana"/>
                <a:cs typeface="Verdana"/>
              </a:rPr>
              <a:t>(surro</a:t>
            </a:r>
            <a:r>
              <a:rPr sz="2000" dirty="0">
                <a:latin typeface="Verdana"/>
                <a:cs typeface="Verdana"/>
              </a:rPr>
              <a:t>gate</a:t>
            </a:r>
            <a:r>
              <a:rPr sz="2000" spc="-4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</a:t>
            </a:r>
            <a:r>
              <a:rPr sz="2000" spc="-10" dirty="0">
                <a:latin typeface="Verdana"/>
                <a:cs typeface="Verdana"/>
              </a:rPr>
              <a:t>o</a:t>
            </a:r>
            <a:r>
              <a:rPr sz="2000" dirty="0">
                <a:latin typeface="Verdana"/>
                <a:cs typeface="Verdana"/>
              </a:rPr>
              <a:t>ss)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15714" y="1207769"/>
            <a:ext cx="127000" cy="3552190"/>
          </a:xfrm>
          <a:custGeom>
            <a:avLst/>
            <a:gdLst/>
            <a:ahLst/>
            <a:cxnLst/>
            <a:rect l="l" t="t" r="r" b="b"/>
            <a:pathLst>
              <a:path w="127000" h="3552190">
                <a:moveTo>
                  <a:pt x="73406" y="114299"/>
                </a:moveTo>
                <a:lnTo>
                  <a:pt x="53594" y="114299"/>
                </a:lnTo>
                <a:lnTo>
                  <a:pt x="53594" y="3551808"/>
                </a:lnTo>
                <a:lnTo>
                  <a:pt x="73406" y="3551808"/>
                </a:lnTo>
                <a:lnTo>
                  <a:pt x="73406" y="114299"/>
                </a:lnTo>
                <a:close/>
              </a:path>
              <a:path w="127000" h="3552190">
                <a:moveTo>
                  <a:pt x="63500" y="0"/>
                </a:moveTo>
                <a:lnTo>
                  <a:pt x="0" y="126999"/>
                </a:lnTo>
                <a:lnTo>
                  <a:pt x="53594" y="126999"/>
                </a:lnTo>
                <a:lnTo>
                  <a:pt x="53594" y="114299"/>
                </a:lnTo>
                <a:lnTo>
                  <a:pt x="120650" y="114299"/>
                </a:lnTo>
                <a:lnTo>
                  <a:pt x="63500" y="0"/>
                </a:lnTo>
                <a:close/>
              </a:path>
              <a:path w="127000" h="3552190">
                <a:moveTo>
                  <a:pt x="120650" y="114299"/>
                </a:moveTo>
                <a:lnTo>
                  <a:pt x="73406" y="114299"/>
                </a:lnTo>
                <a:lnTo>
                  <a:pt x="73406" y="126999"/>
                </a:lnTo>
                <a:lnTo>
                  <a:pt x="127000" y="126999"/>
                </a:lnTo>
                <a:lnTo>
                  <a:pt x="120650" y="11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9457" y="4679950"/>
            <a:ext cx="5432425" cy="127000"/>
          </a:xfrm>
          <a:custGeom>
            <a:avLst/>
            <a:gdLst/>
            <a:ahLst/>
            <a:cxnLst/>
            <a:rect l="l" t="t" r="r" b="b"/>
            <a:pathLst>
              <a:path w="5432425" h="127000">
                <a:moveTo>
                  <a:pt x="5305171" y="0"/>
                </a:moveTo>
                <a:lnTo>
                  <a:pt x="5305171" y="127000"/>
                </a:lnTo>
                <a:lnTo>
                  <a:pt x="5412359" y="73405"/>
                </a:lnTo>
                <a:lnTo>
                  <a:pt x="5317998" y="73405"/>
                </a:lnTo>
                <a:lnTo>
                  <a:pt x="5317998" y="53593"/>
                </a:lnTo>
                <a:lnTo>
                  <a:pt x="5412359" y="53593"/>
                </a:lnTo>
                <a:lnTo>
                  <a:pt x="5305171" y="0"/>
                </a:lnTo>
                <a:close/>
              </a:path>
              <a:path w="5432425" h="127000">
                <a:moveTo>
                  <a:pt x="5305171" y="53593"/>
                </a:moveTo>
                <a:lnTo>
                  <a:pt x="0" y="53593"/>
                </a:lnTo>
                <a:lnTo>
                  <a:pt x="0" y="73405"/>
                </a:lnTo>
                <a:lnTo>
                  <a:pt x="5305171" y="73405"/>
                </a:lnTo>
                <a:lnTo>
                  <a:pt x="5305171" y="53593"/>
                </a:lnTo>
                <a:close/>
              </a:path>
              <a:path w="5432425" h="127000">
                <a:moveTo>
                  <a:pt x="5412359" y="53593"/>
                </a:moveTo>
                <a:lnTo>
                  <a:pt x="5317998" y="53593"/>
                </a:lnTo>
                <a:lnTo>
                  <a:pt x="5317998" y="73405"/>
                </a:lnTo>
                <a:lnTo>
                  <a:pt x="5412359" y="73405"/>
                </a:lnTo>
                <a:lnTo>
                  <a:pt x="5432171" y="63499"/>
                </a:lnTo>
                <a:lnTo>
                  <a:pt x="5412359" y="535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12602" y="4833313"/>
            <a:ext cx="119380" cy="128270"/>
          </a:xfrm>
          <a:custGeom>
            <a:avLst/>
            <a:gdLst/>
            <a:ahLst/>
            <a:cxnLst/>
            <a:rect l="l" t="t" r="r" b="b"/>
            <a:pathLst>
              <a:path w="119379" h="128270">
                <a:moveTo>
                  <a:pt x="107432" y="19319"/>
                </a:moveTo>
                <a:lnTo>
                  <a:pt x="42972" y="19319"/>
                </a:lnTo>
                <a:lnTo>
                  <a:pt x="93107" y="31396"/>
                </a:lnTo>
                <a:lnTo>
                  <a:pt x="33423" y="89372"/>
                </a:lnTo>
                <a:lnTo>
                  <a:pt x="28648" y="89372"/>
                </a:lnTo>
                <a:lnTo>
                  <a:pt x="28648" y="94189"/>
                </a:lnTo>
                <a:lnTo>
                  <a:pt x="11937" y="111100"/>
                </a:lnTo>
                <a:lnTo>
                  <a:pt x="9549" y="111100"/>
                </a:lnTo>
                <a:lnTo>
                  <a:pt x="9549" y="115934"/>
                </a:lnTo>
                <a:lnTo>
                  <a:pt x="7162" y="118343"/>
                </a:lnTo>
                <a:lnTo>
                  <a:pt x="4775" y="118343"/>
                </a:lnTo>
                <a:lnTo>
                  <a:pt x="4775" y="123177"/>
                </a:lnTo>
                <a:lnTo>
                  <a:pt x="0" y="128011"/>
                </a:lnTo>
                <a:lnTo>
                  <a:pt x="7162" y="128011"/>
                </a:lnTo>
                <a:lnTo>
                  <a:pt x="26261" y="111100"/>
                </a:lnTo>
                <a:lnTo>
                  <a:pt x="26261" y="108692"/>
                </a:lnTo>
                <a:lnTo>
                  <a:pt x="52522" y="108692"/>
                </a:lnTo>
                <a:lnTo>
                  <a:pt x="35818" y="94189"/>
                </a:lnTo>
                <a:lnTo>
                  <a:pt x="107432" y="24153"/>
                </a:lnTo>
                <a:lnTo>
                  <a:pt x="107432" y="19319"/>
                </a:lnTo>
                <a:close/>
              </a:path>
              <a:path w="119379" h="128270">
                <a:moveTo>
                  <a:pt x="52522" y="108692"/>
                </a:moveTo>
                <a:lnTo>
                  <a:pt x="26261" y="108692"/>
                </a:lnTo>
                <a:lnTo>
                  <a:pt x="59684" y="128011"/>
                </a:lnTo>
                <a:lnTo>
                  <a:pt x="81170" y="128011"/>
                </a:lnTo>
                <a:lnTo>
                  <a:pt x="59684" y="111100"/>
                </a:lnTo>
                <a:lnTo>
                  <a:pt x="52522" y="108692"/>
                </a:lnTo>
                <a:close/>
              </a:path>
              <a:path w="119379" h="128270">
                <a:moveTo>
                  <a:pt x="109818" y="84538"/>
                </a:moveTo>
                <a:lnTo>
                  <a:pt x="107432" y="86946"/>
                </a:lnTo>
                <a:lnTo>
                  <a:pt x="105044" y="86946"/>
                </a:lnTo>
                <a:lnTo>
                  <a:pt x="105044" y="91781"/>
                </a:lnTo>
                <a:lnTo>
                  <a:pt x="102657" y="91781"/>
                </a:lnTo>
                <a:lnTo>
                  <a:pt x="102657" y="96615"/>
                </a:lnTo>
                <a:lnTo>
                  <a:pt x="83558" y="111100"/>
                </a:lnTo>
                <a:lnTo>
                  <a:pt x="100277" y="111100"/>
                </a:lnTo>
                <a:lnTo>
                  <a:pt x="102657" y="108692"/>
                </a:lnTo>
                <a:lnTo>
                  <a:pt x="102657" y="103858"/>
                </a:lnTo>
                <a:lnTo>
                  <a:pt x="105044" y="103858"/>
                </a:lnTo>
                <a:lnTo>
                  <a:pt x="105044" y="99023"/>
                </a:lnTo>
                <a:lnTo>
                  <a:pt x="107432" y="99023"/>
                </a:lnTo>
                <a:lnTo>
                  <a:pt x="107432" y="94189"/>
                </a:lnTo>
                <a:lnTo>
                  <a:pt x="109818" y="94189"/>
                </a:lnTo>
                <a:lnTo>
                  <a:pt x="109818" y="84538"/>
                </a:lnTo>
                <a:close/>
              </a:path>
              <a:path w="119379" h="128270">
                <a:moveTo>
                  <a:pt x="66847" y="0"/>
                </a:moveTo>
                <a:lnTo>
                  <a:pt x="35811" y="12076"/>
                </a:lnTo>
                <a:lnTo>
                  <a:pt x="33423" y="12076"/>
                </a:lnTo>
                <a:lnTo>
                  <a:pt x="33423" y="16911"/>
                </a:lnTo>
                <a:lnTo>
                  <a:pt x="31035" y="16911"/>
                </a:lnTo>
                <a:lnTo>
                  <a:pt x="31035" y="21745"/>
                </a:lnTo>
                <a:lnTo>
                  <a:pt x="28648" y="24153"/>
                </a:lnTo>
                <a:lnTo>
                  <a:pt x="26261" y="24153"/>
                </a:lnTo>
                <a:lnTo>
                  <a:pt x="26261" y="31396"/>
                </a:lnTo>
                <a:lnTo>
                  <a:pt x="23874" y="33804"/>
                </a:lnTo>
                <a:lnTo>
                  <a:pt x="31035" y="33804"/>
                </a:lnTo>
                <a:lnTo>
                  <a:pt x="31035" y="28988"/>
                </a:lnTo>
                <a:lnTo>
                  <a:pt x="33423" y="28988"/>
                </a:lnTo>
                <a:lnTo>
                  <a:pt x="42972" y="21745"/>
                </a:lnTo>
                <a:lnTo>
                  <a:pt x="42972" y="19319"/>
                </a:lnTo>
                <a:lnTo>
                  <a:pt x="85945" y="19319"/>
                </a:lnTo>
                <a:lnTo>
                  <a:pt x="66847" y="2408"/>
                </a:lnTo>
                <a:lnTo>
                  <a:pt x="66847" y="0"/>
                </a:lnTo>
                <a:close/>
              </a:path>
              <a:path w="119379" h="128270">
                <a:moveTo>
                  <a:pt x="119368" y="0"/>
                </a:moveTo>
                <a:lnTo>
                  <a:pt x="114594" y="2408"/>
                </a:lnTo>
                <a:lnTo>
                  <a:pt x="112206" y="2408"/>
                </a:lnTo>
                <a:lnTo>
                  <a:pt x="112206" y="7242"/>
                </a:lnTo>
                <a:lnTo>
                  <a:pt x="109818" y="7242"/>
                </a:lnTo>
                <a:lnTo>
                  <a:pt x="109818" y="12076"/>
                </a:lnTo>
                <a:lnTo>
                  <a:pt x="100269" y="19319"/>
                </a:lnTo>
                <a:lnTo>
                  <a:pt x="109818" y="19319"/>
                </a:lnTo>
                <a:lnTo>
                  <a:pt x="114594" y="14485"/>
                </a:lnTo>
                <a:lnTo>
                  <a:pt x="114594" y="9668"/>
                </a:lnTo>
                <a:lnTo>
                  <a:pt x="116981" y="9668"/>
                </a:lnTo>
                <a:lnTo>
                  <a:pt x="119368" y="7242"/>
                </a:lnTo>
                <a:lnTo>
                  <a:pt x="119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58086" y="1201368"/>
            <a:ext cx="108585" cy="205740"/>
          </a:xfrm>
          <a:custGeom>
            <a:avLst/>
            <a:gdLst/>
            <a:ahLst/>
            <a:cxnLst/>
            <a:rect l="l" t="t" r="r" b="b"/>
            <a:pathLst>
              <a:path w="108585" h="205740">
                <a:moveTo>
                  <a:pt x="36159" y="161916"/>
                </a:moveTo>
                <a:lnTo>
                  <a:pt x="21694" y="161916"/>
                </a:lnTo>
                <a:lnTo>
                  <a:pt x="24107" y="173997"/>
                </a:lnTo>
                <a:lnTo>
                  <a:pt x="26516" y="181247"/>
                </a:lnTo>
                <a:lnTo>
                  <a:pt x="33750" y="195749"/>
                </a:lnTo>
                <a:lnTo>
                  <a:pt x="40981" y="202995"/>
                </a:lnTo>
                <a:lnTo>
                  <a:pt x="45802" y="205412"/>
                </a:lnTo>
                <a:lnTo>
                  <a:pt x="67497" y="205412"/>
                </a:lnTo>
                <a:lnTo>
                  <a:pt x="77136" y="200583"/>
                </a:lnTo>
                <a:lnTo>
                  <a:pt x="79547" y="198166"/>
                </a:lnTo>
                <a:lnTo>
                  <a:pt x="50624" y="198166"/>
                </a:lnTo>
                <a:lnTo>
                  <a:pt x="45802" y="195749"/>
                </a:lnTo>
                <a:lnTo>
                  <a:pt x="43389" y="193332"/>
                </a:lnTo>
                <a:lnTo>
                  <a:pt x="40981" y="188498"/>
                </a:lnTo>
                <a:lnTo>
                  <a:pt x="38568" y="181247"/>
                </a:lnTo>
                <a:lnTo>
                  <a:pt x="36159" y="161916"/>
                </a:lnTo>
                <a:close/>
              </a:path>
              <a:path w="108585" h="205740">
                <a:moveTo>
                  <a:pt x="98831" y="176414"/>
                </a:moveTo>
                <a:lnTo>
                  <a:pt x="91600" y="178830"/>
                </a:lnTo>
                <a:lnTo>
                  <a:pt x="81957" y="188498"/>
                </a:lnTo>
                <a:lnTo>
                  <a:pt x="77136" y="190915"/>
                </a:lnTo>
                <a:lnTo>
                  <a:pt x="74727" y="193332"/>
                </a:lnTo>
                <a:lnTo>
                  <a:pt x="65084" y="198166"/>
                </a:lnTo>
                <a:lnTo>
                  <a:pt x="79547" y="198166"/>
                </a:lnTo>
                <a:lnTo>
                  <a:pt x="81957" y="195749"/>
                </a:lnTo>
                <a:lnTo>
                  <a:pt x="86779" y="193332"/>
                </a:lnTo>
                <a:lnTo>
                  <a:pt x="98831" y="181247"/>
                </a:lnTo>
                <a:lnTo>
                  <a:pt x="98831" y="176414"/>
                </a:lnTo>
                <a:close/>
              </a:path>
              <a:path w="108585" h="205740">
                <a:moveTo>
                  <a:pt x="57854" y="62835"/>
                </a:moveTo>
                <a:lnTo>
                  <a:pt x="40981" y="62835"/>
                </a:lnTo>
                <a:lnTo>
                  <a:pt x="40981" y="67665"/>
                </a:lnTo>
                <a:lnTo>
                  <a:pt x="38568" y="67665"/>
                </a:lnTo>
                <a:lnTo>
                  <a:pt x="38568" y="74916"/>
                </a:lnTo>
                <a:lnTo>
                  <a:pt x="36159" y="74916"/>
                </a:lnTo>
                <a:lnTo>
                  <a:pt x="36159" y="82166"/>
                </a:lnTo>
                <a:lnTo>
                  <a:pt x="33750" y="82166"/>
                </a:lnTo>
                <a:lnTo>
                  <a:pt x="33750" y="89417"/>
                </a:lnTo>
                <a:lnTo>
                  <a:pt x="31337" y="89417"/>
                </a:lnTo>
                <a:lnTo>
                  <a:pt x="31337" y="99085"/>
                </a:lnTo>
                <a:lnTo>
                  <a:pt x="28929" y="99085"/>
                </a:lnTo>
                <a:lnTo>
                  <a:pt x="28929" y="111165"/>
                </a:lnTo>
                <a:lnTo>
                  <a:pt x="26516" y="111165"/>
                </a:lnTo>
                <a:lnTo>
                  <a:pt x="26516" y="123250"/>
                </a:lnTo>
                <a:lnTo>
                  <a:pt x="24107" y="123250"/>
                </a:lnTo>
                <a:lnTo>
                  <a:pt x="24107" y="152249"/>
                </a:lnTo>
                <a:lnTo>
                  <a:pt x="0" y="176414"/>
                </a:lnTo>
                <a:lnTo>
                  <a:pt x="2412" y="178830"/>
                </a:lnTo>
                <a:lnTo>
                  <a:pt x="7234" y="178830"/>
                </a:lnTo>
                <a:lnTo>
                  <a:pt x="21694" y="164333"/>
                </a:lnTo>
                <a:lnTo>
                  <a:pt x="21694" y="161916"/>
                </a:lnTo>
                <a:lnTo>
                  <a:pt x="36159" y="161916"/>
                </a:lnTo>
                <a:lnTo>
                  <a:pt x="36159" y="157082"/>
                </a:lnTo>
                <a:lnTo>
                  <a:pt x="38568" y="157082"/>
                </a:lnTo>
                <a:lnTo>
                  <a:pt x="38568" y="142581"/>
                </a:lnTo>
                <a:lnTo>
                  <a:pt x="40981" y="142581"/>
                </a:lnTo>
                <a:lnTo>
                  <a:pt x="53030" y="130501"/>
                </a:lnTo>
                <a:lnTo>
                  <a:pt x="40981" y="130501"/>
                </a:lnTo>
                <a:lnTo>
                  <a:pt x="40981" y="125667"/>
                </a:lnTo>
                <a:lnTo>
                  <a:pt x="43389" y="125667"/>
                </a:lnTo>
                <a:lnTo>
                  <a:pt x="43389" y="115999"/>
                </a:lnTo>
                <a:lnTo>
                  <a:pt x="45802" y="115999"/>
                </a:lnTo>
                <a:lnTo>
                  <a:pt x="45802" y="106331"/>
                </a:lnTo>
                <a:lnTo>
                  <a:pt x="48211" y="106331"/>
                </a:lnTo>
                <a:lnTo>
                  <a:pt x="48211" y="96668"/>
                </a:lnTo>
                <a:lnTo>
                  <a:pt x="50624" y="96668"/>
                </a:lnTo>
                <a:lnTo>
                  <a:pt x="50624" y="87000"/>
                </a:lnTo>
                <a:lnTo>
                  <a:pt x="53032" y="87000"/>
                </a:lnTo>
                <a:lnTo>
                  <a:pt x="53032" y="79749"/>
                </a:lnTo>
                <a:lnTo>
                  <a:pt x="55441" y="79749"/>
                </a:lnTo>
                <a:lnTo>
                  <a:pt x="55441" y="72499"/>
                </a:lnTo>
                <a:lnTo>
                  <a:pt x="57854" y="72499"/>
                </a:lnTo>
                <a:lnTo>
                  <a:pt x="57854" y="62835"/>
                </a:lnTo>
                <a:close/>
              </a:path>
              <a:path w="108585" h="205740">
                <a:moveTo>
                  <a:pt x="72314" y="103914"/>
                </a:moveTo>
                <a:lnTo>
                  <a:pt x="65084" y="103914"/>
                </a:lnTo>
                <a:lnTo>
                  <a:pt x="65084" y="108748"/>
                </a:lnTo>
                <a:lnTo>
                  <a:pt x="43389" y="130501"/>
                </a:lnTo>
                <a:lnTo>
                  <a:pt x="53030" y="130501"/>
                </a:lnTo>
                <a:lnTo>
                  <a:pt x="65084" y="118416"/>
                </a:lnTo>
                <a:lnTo>
                  <a:pt x="65084" y="113582"/>
                </a:lnTo>
                <a:lnTo>
                  <a:pt x="67497" y="113582"/>
                </a:lnTo>
                <a:lnTo>
                  <a:pt x="72314" y="108748"/>
                </a:lnTo>
                <a:lnTo>
                  <a:pt x="72314" y="103914"/>
                </a:lnTo>
                <a:close/>
              </a:path>
              <a:path w="108585" h="205740">
                <a:moveTo>
                  <a:pt x="96422" y="65252"/>
                </a:moveTo>
                <a:lnTo>
                  <a:pt x="91600" y="65252"/>
                </a:lnTo>
                <a:lnTo>
                  <a:pt x="91600" y="70082"/>
                </a:lnTo>
                <a:lnTo>
                  <a:pt x="89188" y="72499"/>
                </a:lnTo>
                <a:lnTo>
                  <a:pt x="86779" y="72499"/>
                </a:lnTo>
                <a:lnTo>
                  <a:pt x="86779" y="77333"/>
                </a:lnTo>
                <a:lnTo>
                  <a:pt x="84370" y="77333"/>
                </a:lnTo>
                <a:lnTo>
                  <a:pt x="84370" y="82166"/>
                </a:lnTo>
                <a:lnTo>
                  <a:pt x="81957" y="84583"/>
                </a:lnTo>
                <a:lnTo>
                  <a:pt x="79549" y="84583"/>
                </a:lnTo>
                <a:lnTo>
                  <a:pt x="79549" y="89417"/>
                </a:lnTo>
                <a:lnTo>
                  <a:pt x="77136" y="91834"/>
                </a:lnTo>
                <a:lnTo>
                  <a:pt x="74727" y="91834"/>
                </a:lnTo>
                <a:lnTo>
                  <a:pt x="74727" y="96668"/>
                </a:lnTo>
                <a:lnTo>
                  <a:pt x="67497" y="103914"/>
                </a:lnTo>
                <a:lnTo>
                  <a:pt x="74727" y="103914"/>
                </a:lnTo>
                <a:lnTo>
                  <a:pt x="79549" y="99085"/>
                </a:lnTo>
                <a:lnTo>
                  <a:pt x="79549" y="94251"/>
                </a:lnTo>
                <a:lnTo>
                  <a:pt x="81957" y="94251"/>
                </a:lnTo>
                <a:lnTo>
                  <a:pt x="84370" y="91834"/>
                </a:lnTo>
                <a:lnTo>
                  <a:pt x="84370" y="87000"/>
                </a:lnTo>
                <a:lnTo>
                  <a:pt x="86779" y="87000"/>
                </a:lnTo>
                <a:lnTo>
                  <a:pt x="89188" y="84583"/>
                </a:lnTo>
                <a:lnTo>
                  <a:pt x="89188" y="79749"/>
                </a:lnTo>
                <a:lnTo>
                  <a:pt x="91600" y="79749"/>
                </a:lnTo>
                <a:lnTo>
                  <a:pt x="91600" y="74916"/>
                </a:lnTo>
                <a:lnTo>
                  <a:pt x="94009" y="74916"/>
                </a:lnTo>
                <a:lnTo>
                  <a:pt x="94009" y="70082"/>
                </a:lnTo>
                <a:lnTo>
                  <a:pt x="96422" y="70082"/>
                </a:lnTo>
                <a:lnTo>
                  <a:pt x="96422" y="65252"/>
                </a:lnTo>
                <a:close/>
              </a:path>
              <a:path w="108585" h="205740">
                <a:moveTo>
                  <a:pt x="103652" y="48334"/>
                </a:moveTo>
                <a:lnTo>
                  <a:pt x="98831" y="48334"/>
                </a:lnTo>
                <a:lnTo>
                  <a:pt x="98831" y="53168"/>
                </a:lnTo>
                <a:lnTo>
                  <a:pt x="96422" y="53168"/>
                </a:lnTo>
                <a:lnTo>
                  <a:pt x="96422" y="58001"/>
                </a:lnTo>
                <a:lnTo>
                  <a:pt x="94009" y="58001"/>
                </a:lnTo>
                <a:lnTo>
                  <a:pt x="94009" y="65252"/>
                </a:lnTo>
                <a:lnTo>
                  <a:pt x="98831" y="65252"/>
                </a:lnTo>
                <a:lnTo>
                  <a:pt x="98831" y="60418"/>
                </a:lnTo>
                <a:lnTo>
                  <a:pt x="101244" y="60418"/>
                </a:lnTo>
                <a:lnTo>
                  <a:pt x="101244" y="55584"/>
                </a:lnTo>
                <a:lnTo>
                  <a:pt x="103652" y="55584"/>
                </a:lnTo>
                <a:lnTo>
                  <a:pt x="103652" y="48334"/>
                </a:lnTo>
                <a:close/>
              </a:path>
              <a:path w="108585" h="205740">
                <a:moveTo>
                  <a:pt x="62675" y="48334"/>
                </a:moveTo>
                <a:lnTo>
                  <a:pt x="48211" y="48334"/>
                </a:lnTo>
                <a:lnTo>
                  <a:pt x="48211" y="53168"/>
                </a:lnTo>
                <a:lnTo>
                  <a:pt x="45802" y="53168"/>
                </a:lnTo>
                <a:lnTo>
                  <a:pt x="45802" y="58001"/>
                </a:lnTo>
                <a:lnTo>
                  <a:pt x="43389" y="58001"/>
                </a:lnTo>
                <a:lnTo>
                  <a:pt x="43389" y="62835"/>
                </a:lnTo>
                <a:lnTo>
                  <a:pt x="60263" y="62835"/>
                </a:lnTo>
                <a:lnTo>
                  <a:pt x="60263" y="55584"/>
                </a:lnTo>
                <a:lnTo>
                  <a:pt x="62675" y="55584"/>
                </a:lnTo>
                <a:lnTo>
                  <a:pt x="62675" y="48334"/>
                </a:lnTo>
                <a:close/>
              </a:path>
              <a:path w="108585" h="205740">
                <a:moveTo>
                  <a:pt x="65084" y="43500"/>
                </a:moveTo>
                <a:lnTo>
                  <a:pt x="50624" y="43500"/>
                </a:lnTo>
                <a:lnTo>
                  <a:pt x="50624" y="48334"/>
                </a:lnTo>
                <a:lnTo>
                  <a:pt x="65084" y="48334"/>
                </a:lnTo>
                <a:lnTo>
                  <a:pt x="65084" y="43500"/>
                </a:lnTo>
                <a:close/>
              </a:path>
              <a:path w="108585" h="205740">
                <a:moveTo>
                  <a:pt x="106061" y="4833"/>
                </a:moveTo>
                <a:lnTo>
                  <a:pt x="98831" y="4833"/>
                </a:lnTo>
                <a:lnTo>
                  <a:pt x="98831" y="7250"/>
                </a:lnTo>
                <a:lnTo>
                  <a:pt x="101244" y="9667"/>
                </a:lnTo>
                <a:lnTo>
                  <a:pt x="103652" y="38666"/>
                </a:lnTo>
                <a:lnTo>
                  <a:pt x="101244" y="38666"/>
                </a:lnTo>
                <a:lnTo>
                  <a:pt x="101244" y="48334"/>
                </a:lnTo>
                <a:lnTo>
                  <a:pt x="106061" y="48334"/>
                </a:lnTo>
                <a:lnTo>
                  <a:pt x="106061" y="41083"/>
                </a:lnTo>
                <a:lnTo>
                  <a:pt x="108474" y="41083"/>
                </a:lnTo>
                <a:lnTo>
                  <a:pt x="106061" y="7250"/>
                </a:lnTo>
                <a:lnTo>
                  <a:pt x="106061" y="4833"/>
                </a:lnTo>
                <a:close/>
              </a:path>
              <a:path w="108585" h="205740">
                <a:moveTo>
                  <a:pt x="77136" y="16918"/>
                </a:moveTo>
                <a:lnTo>
                  <a:pt x="65084" y="16918"/>
                </a:lnTo>
                <a:lnTo>
                  <a:pt x="65084" y="21752"/>
                </a:lnTo>
                <a:lnTo>
                  <a:pt x="62675" y="24169"/>
                </a:lnTo>
                <a:lnTo>
                  <a:pt x="60263" y="24169"/>
                </a:lnTo>
                <a:lnTo>
                  <a:pt x="60263" y="29003"/>
                </a:lnTo>
                <a:lnTo>
                  <a:pt x="57854" y="29003"/>
                </a:lnTo>
                <a:lnTo>
                  <a:pt x="57854" y="33832"/>
                </a:lnTo>
                <a:lnTo>
                  <a:pt x="55441" y="33832"/>
                </a:lnTo>
                <a:lnTo>
                  <a:pt x="55441" y="38666"/>
                </a:lnTo>
                <a:lnTo>
                  <a:pt x="53032" y="38666"/>
                </a:lnTo>
                <a:lnTo>
                  <a:pt x="53032" y="43500"/>
                </a:lnTo>
                <a:lnTo>
                  <a:pt x="67497" y="43500"/>
                </a:lnTo>
                <a:lnTo>
                  <a:pt x="67497" y="36249"/>
                </a:lnTo>
                <a:lnTo>
                  <a:pt x="69906" y="36249"/>
                </a:lnTo>
                <a:lnTo>
                  <a:pt x="69906" y="31419"/>
                </a:lnTo>
                <a:lnTo>
                  <a:pt x="72314" y="31419"/>
                </a:lnTo>
                <a:lnTo>
                  <a:pt x="72314" y="26586"/>
                </a:lnTo>
                <a:lnTo>
                  <a:pt x="74727" y="26586"/>
                </a:lnTo>
                <a:lnTo>
                  <a:pt x="74727" y="21752"/>
                </a:lnTo>
                <a:lnTo>
                  <a:pt x="77136" y="21752"/>
                </a:lnTo>
                <a:lnTo>
                  <a:pt x="77136" y="16918"/>
                </a:lnTo>
                <a:close/>
              </a:path>
              <a:path w="108585" h="205740">
                <a:moveTo>
                  <a:pt x="101244" y="0"/>
                </a:moveTo>
                <a:lnTo>
                  <a:pt x="84370" y="2416"/>
                </a:lnTo>
                <a:lnTo>
                  <a:pt x="79549" y="4833"/>
                </a:lnTo>
                <a:lnTo>
                  <a:pt x="67497" y="16918"/>
                </a:lnTo>
                <a:lnTo>
                  <a:pt x="79549" y="16918"/>
                </a:lnTo>
                <a:lnTo>
                  <a:pt x="81957" y="14501"/>
                </a:lnTo>
                <a:lnTo>
                  <a:pt x="81957" y="9667"/>
                </a:lnTo>
                <a:lnTo>
                  <a:pt x="84370" y="9667"/>
                </a:lnTo>
                <a:lnTo>
                  <a:pt x="86779" y="7250"/>
                </a:lnTo>
                <a:lnTo>
                  <a:pt x="98831" y="4833"/>
                </a:lnTo>
                <a:lnTo>
                  <a:pt x="106061" y="4833"/>
                </a:lnTo>
                <a:lnTo>
                  <a:pt x="106061" y="2416"/>
                </a:lnTo>
                <a:lnTo>
                  <a:pt x="101244" y="2416"/>
                </a:lnTo>
                <a:lnTo>
                  <a:pt x="101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00306" y="1186872"/>
            <a:ext cx="65405" cy="287655"/>
          </a:xfrm>
          <a:custGeom>
            <a:avLst/>
            <a:gdLst/>
            <a:ahLst/>
            <a:cxnLst/>
            <a:rect l="l" t="t" r="r" b="b"/>
            <a:pathLst>
              <a:path w="65404" h="287655">
                <a:moveTo>
                  <a:pt x="24103" y="79749"/>
                </a:moveTo>
                <a:lnTo>
                  <a:pt x="9643" y="79749"/>
                </a:lnTo>
                <a:lnTo>
                  <a:pt x="9643" y="89413"/>
                </a:lnTo>
                <a:lnTo>
                  <a:pt x="7230" y="89413"/>
                </a:lnTo>
                <a:lnTo>
                  <a:pt x="7230" y="99081"/>
                </a:lnTo>
                <a:lnTo>
                  <a:pt x="4821" y="99081"/>
                </a:lnTo>
                <a:lnTo>
                  <a:pt x="4821" y="113582"/>
                </a:lnTo>
                <a:lnTo>
                  <a:pt x="2408" y="113582"/>
                </a:lnTo>
                <a:lnTo>
                  <a:pt x="2408" y="142581"/>
                </a:lnTo>
                <a:lnTo>
                  <a:pt x="0" y="144998"/>
                </a:lnTo>
                <a:lnTo>
                  <a:pt x="4821" y="190911"/>
                </a:lnTo>
                <a:lnTo>
                  <a:pt x="14460" y="222327"/>
                </a:lnTo>
                <a:lnTo>
                  <a:pt x="19281" y="236828"/>
                </a:lnTo>
                <a:lnTo>
                  <a:pt x="21694" y="239245"/>
                </a:lnTo>
                <a:lnTo>
                  <a:pt x="24103" y="244079"/>
                </a:lnTo>
                <a:lnTo>
                  <a:pt x="26516" y="246496"/>
                </a:lnTo>
                <a:lnTo>
                  <a:pt x="31333" y="256159"/>
                </a:lnTo>
                <a:lnTo>
                  <a:pt x="33746" y="258576"/>
                </a:lnTo>
                <a:lnTo>
                  <a:pt x="36155" y="263410"/>
                </a:lnTo>
                <a:lnTo>
                  <a:pt x="60263" y="287575"/>
                </a:lnTo>
                <a:lnTo>
                  <a:pt x="65080" y="287575"/>
                </a:lnTo>
                <a:lnTo>
                  <a:pt x="60263" y="282741"/>
                </a:lnTo>
                <a:lnTo>
                  <a:pt x="57850" y="277907"/>
                </a:lnTo>
                <a:lnTo>
                  <a:pt x="55441" y="275490"/>
                </a:lnTo>
                <a:lnTo>
                  <a:pt x="53028" y="270657"/>
                </a:lnTo>
                <a:lnTo>
                  <a:pt x="48207" y="265827"/>
                </a:lnTo>
                <a:lnTo>
                  <a:pt x="45798" y="260993"/>
                </a:lnTo>
                <a:lnTo>
                  <a:pt x="43389" y="258576"/>
                </a:lnTo>
                <a:lnTo>
                  <a:pt x="36155" y="244079"/>
                </a:lnTo>
                <a:lnTo>
                  <a:pt x="33746" y="236828"/>
                </a:lnTo>
                <a:lnTo>
                  <a:pt x="28925" y="227160"/>
                </a:lnTo>
                <a:lnTo>
                  <a:pt x="24103" y="207829"/>
                </a:lnTo>
                <a:lnTo>
                  <a:pt x="21694" y="195745"/>
                </a:lnTo>
                <a:lnTo>
                  <a:pt x="19281" y="181247"/>
                </a:lnTo>
                <a:lnTo>
                  <a:pt x="16873" y="144998"/>
                </a:lnTo>
                <a:lnTo>
                  <a:pt x="19281" y="142581"/>
                </a:lnTo>
                <a:lnTo>
                  <a:pt x="19281" y="103914"/>
                </a:lnTo>
                <a:lnTo>
                  <a:pt x="21694" y="103914"/>
                </a:lnTo>
                <a:lnTo>
                  <a:pt x="21694" y="91830"/>
                </a:lnTo>
                <a:lnTo>
                  <a:pt x="24103" y="91830"/>
                </a:lnTo>
                <a:lnTo>
                  <a:pt x="24103" y="79749"/>
                </a:lnTo>
                <a:close/>
              </a:path>
              <a:path w="65404" h="287655">
                <a:moveTo>
                  <a:pt x="38568" y="41083"/>
                </a:moveTo>
                <a:lnTo>
                  <a:pt x="26516" y="41083"/>
                </a:lnTo>
                <a:lnTo>
                  <a:pt x="26516" y="45917"/>
                </a:lnTo>
                <a:lnTo>
                  <a:pt x="24103" y="48329"/>
                </a:lnTo>
                <a:lnTo>
                  <a:pt x="21694" y="48329"/>
                </a:lnTo>
                <a:lnTo>
                  <a:pt x="21694" y="55580"/>
                </a:lnTo>
                <a:lnTo>
                  <a:pt x="19281" y="55580"/>
                </a:lnTo>
                <a:lnTo>
                  <a:pt x="19281" y="60414"/>
                </a:lnTo>
                <a:lnTo>
                  <a:pt x="16873" y="60414"/>
                </a:lnTo>
                <a:lnTo>
                  <a:pt x="16873" y="65248"/>
                </a:lnTo>
                <a:lnTo>
                  <a:pt x="14460" y="65248"/>
                </a:lnTo>
                <a:lnTo>
                  <a:pt x="14460" y="72499"/>
                </a:lnTo>
                <a:lnTo>
                  <a:pt x="12051" y="72499"/>
                </a:lnTo>
                <a:lnTo>
                  <a:pt x="12051" y="79749"/>
                </a:lnTo>
                <a:lnTo>
                  <a:pt x="26516" y="79749"/>
                </a:lnTo>
                <a:lnTo>
                  <a:pt x="26516" y="70082"/>
                </a:lnTo>
                <a:lnTo>
                  <a:pt x="28925" y="70082"/>
                </a:lnTo>
                <a:lnTo>
                  <a:pt x="28925" y="62831"/>
                </a:lnTo>
                <a:lnTo>
                  <a:pt x="31333" y="62831"/>
                </a:lnTo>
                <a:lnTo>
                  <a:pt x="31333" y="57997"/>
                </a:lnTo>
                <a:lnTo>
                  <a:pt x="33746" y="57997"/>
                </a:lnTo>
                <a:lnTo>
                  <a:pt x="33746" y="50746"/>
                </a:lnTo>
                <a:lnTo>
                  <a:pt x="36155" y="50746"/>
                </a:lnTo>
                <a:lnTo>
                  <a:pt x="36155" y="45917"/>
                </a:lnTo>
                <a:lnTo>
                  <a:pt x="38568" y="45917"/>
                </a:lnTo>
                <a:lnTo>
                  <a:pt x="38568" y="41083"/>
                </a:lnTo>
                <a:close/>
              </a:path>
              <a:path w="65404" h="287655">
                <a:moveTo>
                  <a:pt x="40976" y="33832"/>
                </a:moveTo>
                <a:lnTo>
                  <a:pt x="31333" y="33832"/>
                </a:lnTo>
                <a:lnTo>
                  <a:pt x="31333" y="38666"/>
                </a:lnTo>
                <a:lnTo>
                  <a:pt x="28925" y="41083"/>
                </a:lnTo>
                <a:lnTo>
                  <a:pt x="40976" y="41083"/>
                </a:lnTo>
                <a:lnTo>
                  <a:pt x="40976" y="33832"/>
                </a:lnTo>
                <a:close/>
              </a:path>
              <a:path w="65404" h="287655">
                <a:moveTo>
                  <a:pt x="65080" y="0"/>
                </a:moveTo>
                <a:lnTo>
                  <a:pt x="60263" y="2416"/>
                </a:lnTo>
                <a:lnTo>
                  <a:pt x="43389" y="19331"/>
                </a:lnTo>
                <a:lnTo>
                  <a:pt x="40976" y="19331"/>
                </a:lnTo>
                <a:lnTo>
                  <a:pt x="40976" y="24164"/>
                </a:lnTo>
                <a:lnTo>
                  <a:pt x="36155" y="28998"/>
                </a:lnTo>
                <a:lnTo>
                  <a:pt x="33746" y="28998"/>
                </a:lnTo>
                <a:lnTo>
                  <a:pt x="33746" y="33832"/>
                </a:lnTo>
                <a:lnTo>
                  <a:pt x="43389" y="33832"/>
                </a:lnTo>
                <a:lnTo>
                  <a:pt x="48207" y="28998"/>
                </a:lnTo>
                <a:lnTo>
                  <a:pt x="48207" y="24164"/>
                </a:lnTo>
                <a:lnTo>
                  <a:pt x="50619" y="24164"/>
                </a:lnTo>
                <a:lnTo>
                  <a:pt x="55441" y="19331"/>
                </a:lnTo>
                <a:lnTo>
                  <a:pt x="55441" y="14497"/>
                </a:lnTo>
                <a:lnTo>
                  <a:pt x="57850" y="14497"/>
                </a:lnTo>
                <a:lnTo>
                  <a:pt x="62671" y="9667"/>
                </a:lnTo>
                <a:lnTo>
                  <a:pt x="62671" y="4833"/>
                </a:lnTo>
                <a:lnTo>
                  <a:pt x="65080" y="4833"/>
                </a:lnTo>
                <a:lnTo>
                  <a:pt x="65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94316" y="1276284"/>
            <a:ext cx="120650" cy="128270"/>
          </a:xfrm>
          <a:custGeom>
            <a:avLst/>
            <a:gdLst/>
            <a:ahLst/>
            <a:cxnLst/>
            <a:rect l="l" t="t" r="r" b="b"/>
            <a:pathLst>
              <a:path w="120650" h="128269">
                <a:moveTo>
                  <a:pt x="120521" y="0"/>
                </a:moveTo>
                <a:lnTo>
                  <a:pt x="115700" y="2416"/>
                </a:lnTo>
                <a:lnTo>
                  <a:pt x="113291" y="2416"/>
                </a:lnTo>
                <a:lnTo>
                  <a:pt x="113291" y="7250"/>
                </a:lnTo>
                <a:lnTo>
                  <a:pt x="103648" y="16918"/>
                </a:lnTo>
                <a:lnTo>
                  <a:pt x="98826" y="19335"/>
                </a:lnTo>
                <a:lnTo>
                  <a:pt x="45798" y="19335"/>
                </a:lnTo>
                <a:lnTo>
                  <a:pt x="67493" y="21752"/>
                </a:lnTo>
                <a:lnTo>
                  <a:pt x="72310" y="24169"/>
                </a:lnTo>
                <a:lnTo>
                  <a:pt x="79544" y="26581"/>
                </a:lnTo>
                <a:lnTo>
                  <a:pt x="91596" y="28998"/>
                </a:lnTo>
                <a:lnTo>
                  <a:pt x="94005" y="31415"/>
                </a:lnTo>
                <a:lnTo>
                  <a:pt x="62671" y="62831"/>
                </a:lnTo>
                <a:lnTo>
                  <a:pt x="57850" y="65248"/>
                </a:lnTo>
                <a:lnTo>
                  <a:pt x="33746" y="89417"/>
                </a:lnTo>
                <a:lnTo>
                  <a:pt x="28925" y="89417"/>
                </a:lnTo>
                <a:lnTo>
                  <a:pt x="28925" y="94247"/>
                </a:lnTo>
                <a:lnTo>
                  <a:pt x="12051" y="111165"/>
                </a:lnTo>
                <a:lnTo>
                  <a:pt x="9638" y="111165"/>
                </a:lnTo>
                <a:lnTo>
                  <a:pt x="9638" y="115999"/>
                </a:lnTo>
                <a:lnTo>
                  <a:pt x="7230" y="118416"/>
                </a:lnTo>
                <a:lnTo>
                  <a:pt x="4817" y="118416"/>
                </a:lnTo>
                <a:lnTo>
                  <a:pt x="4817" y="123250"/>
                </a:lnTo>
                <a:lnTo>
                  <a:pt x="0" y="128079"/>
                </a:lnTo>
                <a:lnTo>
                  <a:pt x="7230" y="128079"/>
                </a:lnTo>
                <a:lnTo>
                  <a:pt x="24103" y="111165"/>
                </a:lnTo>
                <a:lnTo>
                  <a:pt x="24103" y="108748"/>
                </a:lnTo>
                <a:lnTo>
                  <a:pt x="50619" y="108748"/>
                </a:lnTo>
                <a:lnTo>
                  <a:pt x="45798" y="106331"/>
                </a:lnTo>
                <a:lnTo>
                  <a:pt x="24103" y="103914"/>
                </a:lnTo>
                <a:lnTo>
                  <a:pt x="60258" y="67665"/>
                </a:lnTo>
                <a:lnTo>
                  <a:pt x="65080" y="65248"/>
                </a:lnTo>
                <a:lnTo>
                  <a:pt x="69901" y="60414"/>
                </a:lnTo>
                <a:lnTo>
                  <a:pt x="74723" y="58001"/>
                </a:lnTo>
                <a:lnTo>
                  <a:pt x="89183" y="43500"/>
                </a:lnTo>
                <a:lnTo>
                  <a:pt x="89183" y="38666"/>
                </a:lnTo>
                <a:lnTo>
                  <a:pt x="94005" y="38666"/>
                </a:lnTo>
                <a:lnTo>
                  <a:pt x="106057" y="26581"/>
                </a:lnTo>
                <a:lnTo>
                  <a:pt x="106057" y="21752"/>
                </a:lnTo>
                <a:lnTo>
                  <a:pt x="108470" y="21752"/>
                </a:lnTo>
                <a:lnTo>
                  <a:pt x="115700" y="14501"/>
                </a:lnTo>
                <a:lnTo>
                  <a:pt x="115700" y="9667"/>
                </a:lnTo>
                <a:lnTo>
                  <a:pt x="118113" y="9667"/>
                </a:lnTo>
                <a:lnTo>
                  <a:pt x="120521" y="7250"/>
                </a:lnTo>
                <a:lnTo>
                  <a:pt x="120521" y="0"/>
                </a:lnTo>
                <a:close/>
              </a:path>
              <a:path w="120650" h="128269">
                <a:moveTo>
                  <a:pt x="50619" y="108748"/>
                </a:moveTo>
                <a:lnTo>
                  <a:pt x="24103" y="108748"/>
                </a:lnTo>
                <a:lnTo>
                  <a:pt x="40976" y="111165"/>
                </a:lnTo>
                <a:lnTo>
                  <a:pt x="43385" y="113582"/>
                </a:lnTo>
                <a:lnTo>
                  <a:pt x="45798" y="118416"/>
                </a:lnTo>
                <a:lnTo>
                  <a:pt x="50619" y="120833"/>
                </a:lnTo>
                <a:lnTo>
                  <a:pt x="55437" y="125667"/>
                </a:lnTo>
                <a:lnTo>
                  <a:pt x="60258" y="128079"/>
                </a:lnTo>
                <a:lnTo>
                  <a:pt x="79544" y="128079"/>
                </a:lnTo>
                <a:lnTo>
                  <a:pt x="84366" y="125667"/>
                </a:lnTo>
                <a:lnTo>
                  <a:pt x="94005" y="115999"/>
                </a:lnTo>
                <a:lnTo>
                  <a:pt x="98826" y="113582"/>
                </a:lnTo>
                <a:lnTo>
                  <a:pt x="101239" y="111165"/>
                </a:lnTo>
                <a:lnTo>
                  <a:pt x="57850" y="111165"/>
                </a:lnTo>
                <a:lnTo>
                  <a:pt x="50619" y="108748"/>
                </a:lnTo>
                <a:close/>
              </a:path>
              <a:path w="120650" h="128269">
                <a:moveTo>
                  <a:pt x="110878" y="84583"/>
                </a:moveTo>
                <a:lnTo>
                  <a:pt x="106057" y="87000"/>
                </a:lnTo>
                <a:lnTo>
                  <a:pt x="103648" y="87000"/>
                </a:lnTo>
                <a:lnTo>
                  <a:pt x="103648" y="91834"/>
                </a:lnTo>
                <a:lnTo>
                  <a:pt x="101239" y="91834"/>
                </a:lnTo>
                <a:lnTo>
                  <a:pt x="101239" y="96664"/>
                </a:lnTo>
                <a:lnTo>
                  <a:pt x="91596" y="106331"/>
                </a:lnTo>
                <a:lnTo>
                  <a:pt x="81953" y="111165"/>
                </a:lnTo>
                <a:lnTo>
                  <a:pt x="101239" y="111165"/>
                </a:lnTo>
                <a:lnTo>
                  <a:pt x="101239" y="106331"/>
                </a:lnTo>
                <a:lnTo>
                  <a:pt x="103648" y="106331"/>
                </a:lnTo>
                <a:lnTo>
                  <a:pt x="103648" y="101497"/>
                </a:lnTo>
                <a:lnTo>
                  <a:pt x="106057" y="101497"/>
                </a:lnTo>
                <a:lnTo>
                  <a:pt x="108470" y="99081"/>
                </a:lnTo>
                <a:lnTo>
                  <a:pt x="108470" y="94247"/>
                </a:lnTo>
                <a:lnTo>
                  <a:pt x="110878" y="94247"/>
                </a:lnTo>
                <a:lnTo>
                  <a:pt x="110878" y="84583"/>
                </a:lnTo>
                <a:close/>
              </a:path>
              <a:path w="120650" h="128269">
                <a:moveTo>
                  <a:pt x="36155" y="24169"/>
                </a:moveTo>
                <a:lnTo>
                  <a:pt x="26512" y="24169"/>
                </a:lnTo>
                <a:lnTo>
                  <a:pt x="26512" y="31415"/>
                </a:lnTo>
                <a:lnTo>
                  <a:pt x="24103" y="33832"/>
                </a:lnTo>
                <a:lnTo>
                  <a:pt x="31333" y="33832"/>
                </a:lnTo>
                <a:lnTo>
                  <a:pt x="36155" y="28998"/>
                </a:lnTo>
                <a:lnTo>
                  <a:pt x="36155" y="24169"/>
                </a:lnTo>
                <a:close/>
              </a:path>
              <a:path w="120650" h="128269">
                <a:moveTo>
                  <a:pt x="45798" y="19335"/>
                </a:moveTo>
                <a:lnTo>
                  <a:pt x="28925" y="19335"/>
                </a:lnTo>
                <a:lnTo>
                  <a:pt x="28925" y="24169"/>
                </a:lnTo>
                <a:lnTo>
                  <a:pt x="40976" y="24169"/>
                </a:lnTo>
                <a:lnTo>
                  <a:pt x="45798" y="21752"/>
                </a:lnTo>
                <a:lnTo>
                  <a:pt x="45798" y="19335"/>
                </a:lnTo>
                <a:close/>
              </a:path>
              <a:path w="120650" h="128269">
                <a:moveTo>
                  <a:pt x="65080" y="0"/>
                </a:moveTo>
                <a:lnTo>
                  <a:pt x="48207" y="2416"/>
                </a:lnTo>
                <a:lnTo>
                  <a:pt x="43385" y="4833"/>
                </a:lnTo>
                <a:lnTo>
                  <a:pt x="33746" y="14501"/>
                </a:lnTo>
                <a:lnTo>
                  <a:pt x="31333" y="14501"/>
                </a:lnTo>
                <a:lnTo>
                  <a:pt x="31333" y="19335"/>
                </a:lnTo>
                <a:lnTo>
                  <a:pt x="84366" y="19335"/>
                </a:lnTo>
                <a:lnTo>
                  <a:pt x="69901" y="4833"/>
                </a:lnTo>
                <a:lnTo>
                  <a:pt x="65080" y="2416"/>
                </a:lnTo>
                <a:lnTo>
                  <a:pt x="65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41354" y="1186872"/>
            <a:ext cx="65405" cy="287655"/>
          </a:xfrm>
          <a:custGeom>
            <a:avLst/>
            <a:gdLst/>
            <a:ahLst/>
            <a:cxnLst/>
            <a:rect l="l" t="t" r="r" b="b"/>
            <a:pathLst>
              <a:path w="65404" h="287655">
                <a:moveTo>
                  <a:pt x="38576" y="248913"/>
                </a:moveTo>
                <a:lnTo>
                  <a:pt x="26512" y="248913"/>
                </a:lnTo>
                <a:lnTo>
                  <a:pt x="26512" y="253742"/>
                </a:lnTo>
                <a:lnTo>
                  <a:pt x="24103" y="256159"/>
                </a:lnTo>
                <a:lnTo>
                  <a:pt x="21694" y="256159"/>
                </a:lnTo>
                <a:lnTo>
                  <a:pt x="21694" y="260993"/>
                </a:lnTo>
                <a:lnTo>
                  <a:pt x="14460" y="268244"/>
                </a:lnTo>
                <a:lnTo>
                  <a:pt x="12051" y="268244"/>
                </a:lnTo>
                <a:lnTo>
                  <a:pt x="12051" y="273073"/>
                </a:lnTo>
                <a:lnTo>
                  <a:pt x="4821" y="280324"/>
                </a:lnTo>
                <a:lnTo>
                  <a:pt x="2408" y="280324"/>
                </a:lnTo>
                <a:lnTo>
                  <a:pt x="2408" y="285158"/>
                </a:lnTo>
                <a:lnTo>
                  <a:pt x="0" y="287575"/>
                </a:lnTo>
                <a:lnTo>
                  <a:pt x="7230" y="287575"/>
                </a:lnTo>
                <a:lnTo>
                  <a:pt x="12051" y="285158"/>
                </a:lnTo>
                <a:lnTo>
                  <a:pt x="31321" y="265827"/>
                </a:lnTo>
                <a:lnTo>
                  <a:pt x="31321" y="260993"/>
                </a:lnTo>
                <a:lnTo>
                  <a:pt x="33725" y="260993"/>
                </a:lnTo>
                <a:lnTo>
                  <a:pt x="36172" y="258576"/>
                </a:lnTo>
                <a:lnTo>
                  <a:pt x="36172" y="253742"/>
                </a:lnTo>
                <a:lnTo>
                  <a:pt x="38576" y="253742"/>
                </a:lnTo>
                <a:lnTo>
                  <a:pt x="38576" y="248913"/>
                </a:lnTo>
                <a:close/>
              </a:path>
              <a:path w="65404" h="287655">
                <a:moveTo>
                  <a:pt x="40981" y="244079"/>
                </a:moveTo>
                <a:lnTo>
                  <a:pt x="28916" y="244079"/>
                </a:lnTo>
                <a:lnTo>
                  <a:pt x="28916" y="248913"/>
                </a:lnTo>
                <a:lnTo>
                  <a:pt x="40981" y="248913"/>
                </a:lnTo>
                <a:lnTo>
                  <a:pt x="40981" y="244079"/>
                </a:lnTo>
                <a:close/>
              </a:path>
              <a:path w="65404" h="287655">
                <a:moveTo>
                  <a:pt x="55449" y="212663"/>
                </a:moveTo>
                <a:lnTo>
                  <a:pt x="40981" y="212663"/>
                </a:lnTo>
                <a:lnTo>
                  <a:pt x="40981" y="222327"/>
                </a:lnTo>
                <a:lnTo>
                  <a:pt x="38576" y="222327"/>
                </a:lnTo>
                <a:lnTo>
                  <a:pt x="38576" y="227160"/>
                </a:lnTo>
                <a:lnTo>
                  <a:pt x="36172" y="227160"/>
                </a:lnTo>
                <a:lnTo>
                  <a:pt x="36172" y="231994"/>
                </a:lnTo>
                <a:lnTo>
                  <a:pt x="33725" y="231994"/>
                </a:lnTo>
                <a:lnTo>
                  <a:pt x="33725" y="236828"/>
                </a:lnTo>
                <a:lnTo>
                  <a:pt x="31321" y="236828"/>
                </a:lnTo>
                <a:lnTo>
                  <a:pt x="31321" y="244079"/>
                </a:lnTo>
                <a:lnTo>
                  <a:pt x="43385" y="244079"/>
                </a:lnTo>
                <a:lnTo>
                  <a:pt x="43385" y="239245"/>
                </a:lnTo>
                <a:lnTo>
                  <a:pt x="45789" y="239245"/>
                </a:lnTo>
                <a:lnTo>
                  <a:pt x="45789" y="234411"/>
                </a:lnTo>
                <a:lnTo>
                  <a:pt x="48194" y="234411"/>
                </a:lnTo>
                <a:lnTo>
                  <a:pt x="48194" y="229577"/>
                </a:lnTo>
                <a:lnTo>
                  <a:pt x="50598" y="229577"/>
                </a:lnTo>
                <a:lnTo>
                  <a:pt x="50598" y="224744"/>
                </a:lnTo>
                <a:lnTo>
                  <a:pt x="53045" y="224744"/>
                </a:lnTo>
                <a:lnTo>
                  <a:pt x="53045" y="219910"/>
                </a:lnTo>
                <a:lnTo>
                  <a:pt x="55449" y="219910"/>
                </a:lnTo>
                <a:lnTo>
                  <a:pt x="55449" y="212663"/>
                </a:lnTo>
                <a:close/>
              </a:path>
              <a:path w="65404" h="287655">
                <a:moveTo>
                  <a:pt x="62663" y="178830"/>
                </a:moveTo>
                <a:lnTo>
                  <a:pt x="48194" y="178830"/>
                </a:lnTo>
                <a:lnTo>
                  <a:pt x="48194" y="193328"/>
                </a:lnTo>
                <a:lnTo>
                  <a:pt x="45789" y="193328"/>
                </a:lnTo>
                <a:lnTo>
                  <a:pt x="45789" y="202995"/>
                </a:lnTo>
                <a:lnTo>
                  <a:pt x="43385" y="202995"/>
                </a:lnTo>
                <a:lnTo>
                  <a:pt x="43385" y="212663"/>
                </a:lnTo>
                <a:lnTo>
                  <a:pt x="57854" y="212663"/>
                </a:lnTo>
                <a:lnTo>
                  <a:pt x="57854" y="205412"/>
                </a:lnTo>
                <a:lnTo>
                  <a:pt x="60258" y="205412"/>
                </a:lnTo>
                <a:lnTo>
                  <a:pt x="60258" y="195745"/>
                </a:lnTo>
                <a:lnTo>
                  <a:pt x="62663" y="195745"/>
                </a:lnTo>
                <a:lnTo>
                  <a:pt x="62663" y="178830"/>
                </a:lnTo>
                <a:close/>
              </a:path>
              <a:path w="65404" h="287655">
                <a:moveTo>
                  <a:pt x="7230" y="0"/>
                </a:moveTo>
                <a:lnTo>
                  <a:pt x="0" y="2416"/>
                </a:lnTo>
                <a:lnTo>
                  <a:pt x="2408" y="4833"/>
                </a:lnTo>
                <a:lnTo>
                  <a:pt x="4821" y="9667"/>
                </a:lnTo>
                <a:lnTo>
                  <a:pt x="12051" y="16914"/>
                </a:lnTo>
                <a:lnTo>
                  <a:pt x="14460" y="21748"/>
                </a:lnTo>
                <a:lnTo>
                  <a:pt x="19281" y="26581"/>
                </a:lnTo>
                <a:lnTo>
                  <a:pt x="21694" y="31415"/>
                </a:lnTo>
                <a:lnTo>
                  <a:pt x="24103" y="33832"/>
                </a:lnTo>
                <a:lnTo>
                  <a:pt x="31321" y="48329"/>
                </a:lnTo>
                <a:lnTo>
                  <a:pt x="33725" y="55580"/>
                </a:lnTo>
                <a:lnTo>
                  <a:pt x="38576" y="65248"/>
                </a:lnTo>
                <a:lnTo>
                  <a:pt x="45789" y="94247"/>
                </a:lnTo>
                <a:lnTo>
                  <a:pt x="48194" y="111165"/>
                </a:lnTo>
                <a:lnTo>
                  <a:pt x="50598" y="178830"/>
                </a:lnTo>
                <a:lnTo>
                  <a:pt x="65067" y="178830"/>
                </a:lnTo>
                <a:lnTo>
                  <a:pt x="62663" y="111165"/>
                </a:lnTo>
                <a:lnTo>
                  <a:pt x="60258" y="96664"/>
                </a:lnTo>
                <a:lnTo>
                  <a:pt x="55449" y="77333"/>
                </a:lnTo>
                <a:lnTo>
                  <a:pt x="53045" y="72499"/>
                </a:lnTo>
                <a:lnTo>
                  <a:pt x="50598" y="65248"/>
                </a:lnTo>
                <a:lnTo>
                  <a:pt x="33725" y="31415"/>
                </a:lnTo>
                <a:lnTo>
                  <a:pt x="28916" y="26581"/>
                </a:lnTo>
                <a:lnTo>
                  <a:pt x="26512" y="21748"/>
                </a:lnTo>
                <a:lnTo>
                  <a:pt x="21694" y="16914"/>
                </a:lnTo>
                <a:lnTo>
                  <a:pt x="19281" y="12084"/>
                </a:lnTo>
                <a:lnTo>
                  <a:pt x="12051" y="4833"/>
                </a:lnTo>
                <a:lnTo>
                  <a:pt x="7230" y="2416"/>
                </a:lnTo>
                <a:lnTo>
                  <a:pt x="72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44801" y="3729990"/>
            <a:ext cx="2530475" cy="13970"/>
          </a:xfrm>
          <a:custGeom>
            <a:avLst/>
            <a:gdLst/>
            <a:ahLst/>
            <a:cxnLst/>
            <a:rect l="l" t="t" r="r" b="b"/>
            <a:pathLst>
              <a:path w="2530475" h="13970">
                <a:moveTo>
                  <a:pt x="0" y="0"/>
                </a:moveTo>
                <a:lnTo>
                  <a:pt x="2530221" y="13970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70070" y="4732782"/>
            <a:ext cx="2530475" cy="13970"/>
          </a:xfrm>
          <a:custGeom>
            <a:avLst/>
            <a:gdLst/>
            <a:ahLst/>
            <a:cxnLst/>
            <a:rect l="l" t="t" r="r" b="b"/>
            <a:pathLst>
              <a:path w="2530475" h="13970">
                <a:moveTo>
                  <a:pt x="0" y="0"/>
                </a:moveTo>
                <a:lnTo>
                  <a:pt x="2530221" y="13970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85338" y="1680210"/>
            <a:ext cx="3771900" cy="2927985"/>
          </a:xfrm>
          <a:custGeom>
            <a:avLst/>
            <a:gdLst/>
            <a:ahLst/>
            <a:cxnLst/>
            <a:rect l="l" t="t" r="r" b="b"/>
            <a:pathLst>
              <a:path w="3771900" h="2927985">
                <a:moveTo>
                  <a:pt x="0" y="0"/>
                </a:moveTo>
                <a:lnTo>
                  <a:pt x="14197" y="38162"/>
                </a:lnTo>
                <a:lnTo>
                  <a:pt x="28522" y="76468"/>
                </a:lnTo>
                <a:lnTo>
                  <a:pt x="43095" y="115062"/>
                </a:lnTo>
                <a:lnTo>
                  <a:pt x="58037" y="154088"/>
                </a:lnTo>
                <a:lnTo>
                  <a:pt x="73469" y="193690"/>
                </a:lnTo>
                <a:lnTo>
                  <a:pt x="89510" y="234013"/>
                </a:lnTo>
                <a:lnTo>
                  <a:pt x="106281" y="275199"/>
                </a:lnTo>
                <a:lnTo>
                  <a:pt x="123903" y="317394"/>
                </a:lnTo>
                <a:lnTo>
                  <a:pt x="142495" y="360741"/>
                </a:lnTo>
                <a:lnTo>
                  <a:pt x="162179" y="405384"/>
                </a:lnTo>
                <a:lnTo>
                  <a:pt x="182821" y="451531"/>
                </a:lnTo>
                <a:lnTo>
                  <a:pt x="204224" y="499211"/>
                </a:lnTo>
                <a:lnTo>
                  <a:pt x="226408" y="548178"/>
                </a:lnTo>
                <a:lnTo>
                  <a:pt x="249396" y="598190"/>
                </a:lnTo>
                <a:lnTo>
                  <a:pt x="273208" y="649001"/>
                </a:lnTo>
                <a:lnTo>
                  <a:pt x="297866" y="700369"/>
                </a:lnTo>
                <a:lnTo>
                  <a:pt x="323392" y="752049"/>
                </a:lnTo>
                <a:lnTo>
                  <a:pt x="349805" y="803798"/>
                </a:lnTo>
                <a:lnTo>
                  <a:pt x="377129" y="855371"/>
                </a:lnTo>
                <a:lnTo>
                  <a:pt x="405384" y="906526"/>
                </a:lnTo>
                <a:lnTo>
                  <a:pt x="434989" y="957993"/>
                </a:lnTo>
                <a:lnTo>
                  <a:pt x="466157" y="1010493"/>
                </a:lnTo>
                <a:lnTo>
                  <a:pt x="498599" y="1063648"/>
                </a:lnTo>
                <a:lnTo>
                  <a:pt x="532026" y="1117081"/>
                </a:lnTo>
                <a:lnTo>
                  <a:pt x="566150" y="1170416"/>
                </a:lnTo>
                <a:lnTo>
                  <a:pt x="600681" y="1223274"/>
                </a:lnTo>
                <a:lnTo>
                  <a:pt x="635331" y="1275278"/>
                </a:lnTo>
                <a:lnTo>
                  <a:pt x="669812" y="1326052"/>
                </a:lnTo>
                <a:lnTo>
                  <a:pt x="703833" y="1375218"/>
                </a:lnTo>
                <a:lnTo>
                  <a:pt x="737108" y="1422400"/>
                </a:lnTo>
                <a:lnTo>
                  <a:pt x="770042" y="1468105"/>
                </a:lnTo>
                <a:lnTo>
                  <a:pt x="803222" y="1513009"/>
                </a:lnTo>
                <a:lnTo>
                  <a:pt x="836513" y="1556981"/>
                </a:lnTo>
                <a:lnTo>
                  <a:pt x="869781" y="1599889"/>
                </a:lnTo>
                <a:lnTo>
                  <a:pt x="902890" y="1641602"/>
                </a:lnTo>
                <a:lnTo>
                  <a:pt x="935706" y="1681989"/>
                </a:lnTo>
                <a:lnTo>
                  <a:pt x="968094" y="1720919"/>
                </a:lnTo>
                <a:lnTo>
                  <a:pt x="999918" y="1758261"/>
                </a:lnTo>
                <a:lnTo>
                  <a:pt x="1031045" y="1793884"/>
                </a:lnTo>
                <a:lnTo>
                  <a:pt x="1061339" y="1827657"/>
                </a:lnTo>
                <a:lnTo>
                  <a:pt x="1090021" y="1858689"/>
                </a:lnTo>
                <a:lnTo>
                  <a:pt x="1116739" y="1886622"/>
                </a:lnTo>
                <a:lnTo>
                  <a:pt x="1154490" y="1924163"/>
                </a:lnTo>
                <a:lnTo>
                  <a:pt x="1191307" y="1958466"/>
                </a:lnTo>
                <a:lnTo>
                  <a:pt x="1229282" y="1991776"/>
                </a:lnTo>
                <a:lnTo>
                  <a:pt x="1270504" y="2026333"/>
                </a:lnTo>
                <a:lnTo>
                  <a:pt x="1300823" y="2051172"/>
                </a:lnTo>
                <a:lnTo>
                  <a:pt x="1334135" y="2078227"/>
                </a:lnTo>
                <a:lnTo>
                  <a:pt x="1370916" y="2107938"/>
                </a:lnTo>
                <a:lnTo>
                  <a:pt x="1410853" y="2139857"/>
                </a:lnTo>
                <a:lnTo>
                  <a:pt x="1453258" y="2173322"/>
                </a:lnTo>
                <a:lnTo>
                  <a:pt x="1497446" y="2207668"/>
                </a:lnTo>
                <a:lnTo>
                  <a:pt x="1542732" y="2242232"/>
                </a:lnTo>
                <a:lnTo>
                  <a:pt x="1588429" y="2276351"/>
                </a:lnTo>
                <a:lnTo>
                  <a:pt x="1633852" y="2309359"/>
                </a:lnTo>
                <a:lnTo>
                  <a:pt x="1678315" y="2340595"/>
                </a:lnTo>
                <a:lnTo>
                  <a:pt x="1721131" y="2369394"/>
                </a:lnTo>
                <a:lnTo>
                  <a:pt x="1761617" y="2395093"/>
                </a:lnTo>
                <a:lnTo>
                  <a:pt x="1799531" y="2417577"/>
                </a:lnTo>
                <a:lnTo>
                  <a:pt x="1835513" y="2437416"/>
                </a:lnTo>
                <a:lnTo>
                  <a:pt x="1870075" y="2455078"/>
                </a:lnTo>
                <a:lnTo>
                  <a:pt x="1920375" y="2478520"/>
                </a:lnTo>
                <a:lnTo>
                  <a:pt x="1970365" y="2499709"/>
                </a:lnTo>
                <a:lnTo>
                  <a:pt x="2021774" y="2520233"/>
                </a:lnTo>
                <a:lnTo>
                  <a:pt x="2057690" y="2534330"/>
                </a:lnTo>
                <a:lnTo>
                  <a:pt x="2076334" y="2541679"/>
                </a:lnTo>
                <a:lnTo>
                  <a:pt x="2095519" y="2549306"/>
                </a:lnTo>
                <a:lnTo>
                  <a:pt x="2115312" y="2557272"/>
                </a:lnTo>
                <a:lnTo>
                  <a:pt x="2135602" y="2565477"/>
                </a:lnTo>
                <a:lnTo>
                  <a:pt x="2156194" y="2573778"/>
                </a:lnTo>
                <a:lnTo>
                  <a:pt x="2198245" y="2590599"/>
                </a:lnTo>
                <a:lnTo>
                  <a:pt x="2241380" y="2607608"/>
                </a:lnTo>
                <a:lnTo>
                  <a:pt x="2285518" y="2624677"/>
                </a:lnTo>
                <a:lnTo>
                  <a:pt x="2330577" y="2641679"/>
                </a:lnTo>
                <a:lnTo>
                  <a:pt x="2376473" y="2658486"/>
                </a:lnTo>
                <a:lnTo>
                  <a:pt x="2423126" y="2674972"/>
                </a:lnTo>
                <a:lnTo>
                  <a:pt x="2470452" y="2691010"/>
                </a:lnTo>
                <a:lnTo>
                  <a:pt x="2518370" y="2706471"/>
                </a:lnTo>
                <a:lnTo>
                  <a:pt x="2566797" y="2721229"/>
                </a:lnTo>
                <a:lnTo>
                  <a:pt x="2616737" y="2735500"/>
                </a:lnTo>
                <a:lnTo>
                  <a:pt x="2668833" y="2749538"/>
                </a:lnTo>
                <a:lnTo>
                  <a:pt x="2722462" y="2763270"/>
                </a:lnTo>
                <a:lnTo>
                  <a:pt x="2776997" y="2776623"/>
                </a:lnTo>
                <a:lnTo>
                  <a:pt x="2831814" y="2789523"/>
                </a:lnTo>
                <a:lnTo>
                  <a:pt x="2886288" y="2801897"/>
                </a:lnTo>
                <a:lnTo>
                  <a:pt x="2939794" y="2813672"/>
                </a:lnTo>
                <a:lnTo>
                  <a:pt x="2991708" y="2824775"/>
                </a:lnTo>
                <a:lnTo>
                  <a:pt x="3041404" y="2835133"/>
                </a:lnTo>
                <a:lnTo>
                  <a:pt x="3088259" y="2844673"/>
                </a:lnTo>
                <a:lnTo>
                  <a:pt x="3132547" y="2853359"/>
                </a:lnTo>
                <a:lnTo>
                  <a:pt x="3175072" y="2861189"/>
                </a:lnTo>
                <a:lnTo>
                  <a:pt x="3215998" y="2868250"/>
                </a:lnTo>
                <a:lnTo>
                  <a:pt x="3255490" y="2874632"/>
                </a:lnTo>
                <a:lnTo>
                  <a:pt x="3293713" y="2880423"/>
                </a:lnTo>
                <a:lnTo>
                  <a:pt x="3349027" y="2888194"/>
                </a:lnTo>
                <a:lnTo>
                  <a:pt x="3402410" y="2895131"/>
                </a:lnTo>
                <a:lnTo>
                  <a:pt x="3454418" y="2901534"/>
                </a:lnTo>
                <a:lnTo>
                  <a:pt x="3471545" y="2903601"/>
                </a:lnTo>
                <a:lnTo>
                  <a:pt x="3488159" y="2905635"/>
                </a:lnTo>
                <a:lnTo>
                  <a:pt x="3503906" y="2907585"/>
                </a:lnTo>
                <a:lnTo>
                  <a:pt x="3518901" y="2909450"/>
                </a:lnTo>
                <a:lnTo>
                  <a:pt x="3533261" y="2911230"/>
                </a:lnTo>
                <a:lnTo>
                  <a:pt x="3573700" y="2916049"/>
                </a:lnTo>
                <a:lnTo>
                  <a:pt x="3612626" y="2920079"/>
                </a:lnTo>
                <a:lnTo>
                  <a:pt x="3653189" y="2923302"/>
                </a:lnTo>
                <a:lnTo>
                  <a:pt x="3698539" y="2925705"/>
                </a:lnTo>
                <a:lnTo>
                  <a:pt x="3751828" y="2927270"/>
                </a:lnTo>
                <a:lnTo>
                  <a:pt x="3771900" y="2927604"/>
                </a:lnTo>
              </a:path>
            </a:pathLst>
          </a:custGeom>
          <a:ln w="19812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53589" y="1677161"/>
            <a:ext cx="3463925" cy="3063875"/>
          </a:xfrm>
          <a:custGeom>
            <a:avLst/>
            <a:gdLst/>
            <a:ahLst/>
            <a:cxnLst/>
            <a:rect l="l" t="t" r="r" b="b"/>
            <a:pathLst>
              <a:path w="3463925" h="3063875">
                <a:moveTo>
                  <a:pt x="0" y="0"/>
                </a:moveTo>
                <a:lnTo>
                  <a:pt x="3463925" y="306362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10021" y="4726685"/>
            <a:ext cx="1346835" cy="5715"/>
          </a:xfrm>
          <a:custGeom>
            <a:avLst/>
            <a:gdLst/>
            <a:ahLst/>
            <a:cxnLst/>
            <a:rect l="l" t="t" r="r" b="b"/>
            <a:pathLst>
              <a:path w="1346834" h="5714">
                <a:moveTo>
                  <a:pt x="0" y="0"/>
                </a:moveTo>
                <a:lnTo>
                  <a:pt x="1346454" y="571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69592" y="4663440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58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21735" y="4672584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58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73011" y="4672584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58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83023" y="2808732"/>
            <a:ext cx="68580" cy="0"/>
          </a:xfrm>
          <a:custGeom>
            <a:avLst/>
            <a:gdLst/>
            <a:ahLst/>
            <a:cxnLst/>
            <a:rect l="l" t="t" r="r" b="b"/>
            <a:pathLst>
              <a:path w="68579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184650" y="1126389"/>
            <a:ext cx="4559300" cy="856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0195" marR="5080">
              <a:lnSpc>
                <a:spcPct val="100000"/>
              </a:lnSpc>
            </a:pPr>
            <a:r>
              <a:rPr sz="2000" spc="10" dirty="0">
                <a:latin typeface="FangSong"/>
                <a:cs typeface="FangSong"/>
              </a:rPr>
              <a:t>替代</a:t>
            </a:r>
            <a:r>
              <a:rPr sz="2000" dirty="0">
                <a:latin typeface="FangSong"/>
                <a:cs typeface="FangSong"/>
              </a:rPr>
              <a:t>损失函数性</a:t>
            </a:r>
            <a:r>
              <a:rPr sz="2000" spc="-25" dirty="0">
                <a:latin typeface="FangSong"/>
                <a:cs typeface="FangSong"/>
              </a:rPr>
              <a:t>质</a:t>
            </a:r>
            <a:r>
              <a:rPr sz="2000" dirty="0">
                <a:latin typeface="FangSong"/>
                <a:cs typeface="FangSong"/>
              </a:rPr>
              <a:t>较好</a:t>
            </a:r>
            <a:r>
              <a:rPr sz="2000" dirty="0">
                <a:latin typeface="Verdana"/>
                <a:cs typeface="Verdana"/>
              </a:rPr>
              <a:t>, </a:t>
            </a:r>
            <a:r>
              <a:rPr sz="2000" spc="10" dirty="0">
                <a:solidFill>
                  <a:srgbClr val="C00000"/>
                </a:solidFill>
                <a:latin typeface="FangSong"/>
                <a:cs typeface="FangSong"/>
              </a:rPr>
              <a:t>一般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是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0/</a:t>
            </a: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1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损失函</a:t>
            </a:r>
            <a:r>
              <a:rPr sz="2000" spc="-15" dirty="0">
                <a:solidFill>
                  <a:srgbClr val="C00000"/>
                </a:solidFill>
                <a:latin typeface="FangSong"/>
                <a:cs typeface="FangSong"/>
              </a:rPr>
              <a:t>数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的上界</a:t>
            </a:r>
            <a:endParaRPr sz="2000">
              <a:solidFill>
                <a:srgbClr val="C00000"/>
              </a:solidFill>
              <a:latin typeface="FangSong"/>
              <a:cs typeface="FangSong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400" dirty="0">
                <a:latin typeface="宋体"/>
                <a:cs typeface="宋体"/>
              </a:rPr>
              <a:t>3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90186" y="4790749"/>
            <a:ext cx="114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宋体"/>
                <a:cs typeface="宋体"/>
              </a:rPr>
              <a:t>0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38013" y="4802306"/>
            <a:ext cx="114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宋体"/>
                <a:cs typeface="宋体"/>
              </a:rPr>
              <a:t>1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01510" y="4788336"/>
            <a:ext cx="114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宋体"/>
                <a:cs typeface="宋体"/>
              </a:rPr>
              <a:t>2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83814" y="4777668"/>
            <a:ext cx="205104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5" dirty="0">
                <a:latin typeface="宋体"/>
                <a:cs typeface="宋体"/>
              </a:rPr>
              <a:t>-</a:t>
            </a:r>
            <a:r>
              <a:rPr sz="1400" dirty="0">
                <a:latin typeface="宋体"/>
                <a:cs typeface="宋体"/>
              </a:rPr>
              <a:t>1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48052" y="4816911"/>
            <a:ext cx="2044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5" dirty="0">
                <a:latin typeface="宋体"/>
                <a:cs typeface="宋体"/>
              </a:rPr>
              <a:t>-</a:t>
            </a:r>
            <a:r>
              <a:rPr sz="1400" dirty="0">
                <a:latin typeface="宋体"/>
                <a:cs typeface="宋体"/>
              </a:rPr>
              <a:t>2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73473" y="3789100"/>
            <a:ext cx="114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宋体"/>
                <a:cs typeface="宋体"/>
              </a:rPr>
              <a:t>1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73473" y="2686105"/>
            <a:ext cx="114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宋体"/>
                <a:cs typeface="宋体"/>
              </a:rPr>
              <a:t>2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95215" y="1865376"/>
            <a:ext cx="68580" cy="0"/>
          </a:xfrm>
          <a:custGeom>
            <a:avLst/>
            <a:gdLst/>
            <a:ahLst/>
            <a:cxnLst/>
            <a:rect l="l" t="t" r="r" b="b"/>
            <a:pathLst>
              <a:path w="68579">
                <a:moveTo>
                  <a:pt x="0" y="0"/>
                </a:moveTo>
                <a:lnTo>
                  <a:pt x="6858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24253" y="3056654"/>
            <a:ext cx="813218" cy="258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4078" y="3153297"/>
            <a:ext cx="163195" cy="57150"/>
          </a:xfrm>
          <a:custGeom>
            <a:avLst/>
            <a:gdLst/>
            <a:ahLst/>
            <a:cxnLst/>
            <a:rect l="l" t="t" r="r" b="b"/>
            <a:pathLst>
              <a:path w="163194" h="57150">
                <a:moveTo>
                  <a:pt x="163055" y="48320"/>
                </a:moveTo>
                <a:lnTo>
                  <a:pt x="2085" y="50421"/>
                </a:lnTo>
                <a:lnTo>
                  <a:pt x="0" y="52523"/>
                </a:lnTo>
                <a:lnTo>
                  <a:pt x="2085" y="54624"/>
                </a:lnTo>
                <a:lnTo>
                  <a:pt x="8377" y="56725"/>
                </a:lnTo>
                <a:lnTo>
                  <a:pt x="154714" y="56725"/>
                </a:lnTo>
                <a:lnTo>
                  <a:pt x="163055" y="54624"/>
                </a:lnTo>
                <a:lnTo>
                  <a:pt x="163055" y="48320"/>
                </a:lnTo>
                <a:close/>
              </a:path>
              <a:path w="163194" h="57150">
                <a:moveTo>
                  <a:pt x="163055" y="0"/>
                </a:moveTo>
                <a:lnTo>
                  <a:pt x="2085" y="0"/>
                </a:lnTo>
                <a:lnTo>
                  <a:pt x="2085" y="4198"/>
                </a:lnTo>
                <a:lnTo>
                  <a:pt x="0" y="6299"/>
                </a:lnTo>
                <a:lnTo>
                  <a:pt x="2085" y="8401"/>
                </a:lnTo>
                <a:lnTo>
                  <a:pt x="8377" y="10502"/>
                </a:lnTo>
                <a:lnTo>
                  <a:pt x="154714" y="10502"/>
                </a:lnTo>
                <a:lnTo>
                  <a:pt x="163055" y="8401"/>
                </a:lnTo>
                <a:lnTo>
                  <a:pt x="1630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99143" y="2580894"/>
            <a:ext cx="1009486" cy="725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71221" y="3181658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5">
                <a:moveTo>
                  <a:pt x="0" y="0"/>
                </a:moveTo>
                <a:lnTo>
                  <a:pt x="152592" y="0"/>
                </a:lnTo>
              </a:path>
            </a:pathLst>
          </a:custGeom>
          <a:ln w="117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11615" y="3134386"/>
            <a:ext cx="104775" cy="111760"/>
          </a:xfrm>
          <a:custGeom>
            <a:avLst/>
            <a:gdLst/>
            <a:ahLst/>
            <a:cxnLst/>
            <a:rect l="l" t="t" r="r" b="b"/>
            <a:pathLst>
              <a:path w="104775" h="111760">
                <a:moveTo>
                  <a:pt x="71083" y="14708"/>
                </a:moveTo>
                <a:lnTo>
                  <a:pt x="39730" y="14708"/>
                </a:lnTo>
                <a:lnTo>
                  <a:pt x="58534" y="16809"/>
                </a:lnTo>
                <a:lnTo>
                  <a:pt x="62741" y="18910"/>
                </a:lnTo>
                <a:lnTo>
                  <a:pt x="68997" y="21012"/>
                </a:lnTo>
                <a:lnTo>
                  <a:pt x="79460" y="23109"/>
                </a:lnTo>
                <a:lnTo>
                  <a:pt x="83631" y="25210"/>
                </a:lnTo>
                <a:lnTo>
                  <a:pt x="73168" y="35717"/>
                </a:lnTo>
                <a:lnTo>
                  <a:pt x="68997" y="37818"/>
                </a:lnTo>
                <a:lnTo>
                  <a:pt x="54364" y="52523"/>
                </a:lnTo>
                <a:lnTo>
                  <a:pt x="50193" y="54624"/>
                </a:lnTo>
                <a:lnTo>
                  <a:pt x="27182" y="77737"/>
                </a:lnTo>
                <a:lnTo>
                  <a:pt x="25096" y="77737"/>
                </a:lnTo>
                <a:lnTo>
                  <a:pt x="25096" y="81936"/>
                </a:lnTo>
                <a:lnTo>
                  <a:pt x="10463" y="96645"/>
                </a:lnTo>
                <a:lnTo>
                  <a:pt x="8377" y="96645"/>
                </a:lnTo>
                <a:lnTo>
                  <a:pt x="8377" y="100847"/>
                </a:lnTo>
                <a:lnTo>
                  <a:pt x="6292" y="102948"/>
                </a:lnTo>
                <a:lnTo>
                  <a:pt x="4207" y="102948"/>
                </a:lnTo>
                <a:lnTo>
                  <a:pt x="4207" y="107151"/>
                </a:lnTo>
                <a:lnTo>
                  <a:pt x="2121" y="109252"/>
                </a:lnTo>
                <a:lnTo>
                  <a:pt x="0" y="111349"/>
                </a:lnTo>
                <a:lnTo>
                  <a:pt x="6292" y="111349"/>
                </a:lnTo>
                <a:lnTo>
                  <a:pt x="6292" y="107151"/>
                </a:lnTo>
                <a:lnTo>
                  <a:pt x="8377" y="107151"/>
                </a:lnTo>
                <a:lnTo>
                  <a:pt x="16755" y="98746"/>
                </a:lnTo>
                <a:lnTo>
                  <a:pt x="20926" y="96645"/>
                </a:lnTo>
                <a:lnTo>
                  <a:pt x="20926" y="94543"/>
                </a:lnTo>
                <a:lnTo>
                  <a:pt x="50193" y="94543"/>
                </a:lnTo>
                <a:lnTo>
                  <a:pt x="43901" y="92442"/>
                </a:lnTo>
                <a:lnTo>
                  <a:pt x="39730" y="90341"/>
                </a:lnTo>
                <a:lnTo>
                  <a:pt x="23011" y="88240"/>
                </a:lnTo>
                <a:lnTo>
                  <a:pt x="39730" y="71434"/>
                </a:lnTo>
                <a:lnTo>
                  <a:pt x="43901" y="69332"/>
                </a:lnTo>
                <a:lnTo>
                  <a:pt x="54364" y="58826"/>
                </a:lnTo>
                <a:lnTo>
                  <a:pt x="58534" y="56725"/>
                </a:lnTo>
                <a:lnTo>
                  <a:pt x="77375" y="37818"/>
                </a:lnTo>
                <a:lnTo>
                  <a:pt x="77375" y="33615"/>
                </a:lnTo>
                <a:lnTo>
                  <a:pt x="81546" y="33615"/>
                </a:lnTo>
                <a:lnTo>
                  <a:pt x="92009" y="23109"/>
                </a:lnTo>
                <a:lnTo>
                  <a:pt x="92009" y="18910"/>
                </a:lnTo>
                <a:lnTo>
                  <a:pt x="94094" y="18910"/>
                </a:lnTo>
                <a:lnTo>
                  <a:pt x="96179" y="16809"/>
                </a:lnTo>
                <a:lnTo>
                  <a:pt x="73168" y="16809"/>
                </a:lnTo>
                <a:lnTo>
                  <a:pt x="71083" y="14708"/>
                </a:lnTo>
                <a:close/>
              </a:path>
              <a:path w="104775" h="111760">
                <a:moveTo>
                  <a:pt x="94094" y="81936"/>
                </a:moveTo>
                <a:lnTo>
                  <a:pt x="85716" y="81936"/>
                </a:lnTo>
                <a:lnTo>
                  <a:pt x="85716" y="86138"/>
                </a:lnTo>
                <a:lnTo>
                  <a:pt x="81546" y="88240"/>
                </a:lnTo>
                <a:lnTo>
                  <a:pt x="77375" y="92442"/>
                </a:lnTo>
                <a:lnTo>
                  <a:pt x="71083" y="94543"/>
                </a:lnTo>
                <a:lnTo>
                  <a:pt x="20926" y="94543"/>
                </a:lnTo>
                <a:lnTo>
                  <a:pt x="35559" y="96645"/>
                </a:lnTo>
                <a:lnTo>
                  <a:pt x="37645" y="98746"/>
                </a:lnTo>
                <a:lnTo>
                  <a:pt x="39730" y="102948"/>
                </a:lnTo>
                <a:lnTo>
                  <a:pt x="43901" y="105049"/>
                </a:lnTo>
                <a:lnTo>
                  <a:pt x="48108" y="109252"/>
                </a:lnTo>
                <a:lnTo>
                  <a:pt x="52278" y="111349"/>
                </a:lnTo>
                <a:lnTo>
                  <a:pt x="68997" y="111349"/>
                </a:lnTo>
                <a:lnTo>
                  <a:pt x="77375" y="107151"/>
                </a:lnTo>
                <a:lnTo>
                  <a:pt x="87802" y="96645"/>
                </a:lnTo>
                <a:lnTo>
                  <a:pt x="87802" y="92442"/>
                </a:lnTo>
                <a:lnTo>
                  <a:pt x="89923" y="92442"/>
                </a:lnTo>
                <a:lnTo>
                  <a:pt x="89923" y="88240"/>
                </a:lnTo>
                <a:lnTo>
                  <a:pt x="92009" y="88240"/>
                </a:lnTo>
                <a:lnTo>
                  <a:pt x="94094" y="86138"/>
                </a:lnTo>
                <a:lnTo>
                  <a:pt x="94094" y="81936"/>
                </a:lnTo>
                <a:close/>
              </a:path>
              <a:path w="104775" h="111760">
                <a:moveTo>
                  <a:pt x="96179" y="73535"/>
                </a:moveTo>
                <a:lnTo>
                  <a:pt x="89923" y="73535"/>
                </a:lnTo>
                <a:lnTo>
                  <a:pt x="89923" y="77737"/>
                </a:lnTo>
                <a:lnTo>
                  <a:pt x="87802" y="77737"/>
                </a:lnTo>
                <a:lnTo>
                  <a:pt x="87802" y="81936"/>
                </a:lnTo>
                <a:lnTo>
                  <a:pt x="96179" y="81936"/>
                </a:lnTo>
                <a:lnTo>
                  <a:pt x="96179" y="73535"/>
                </a:lnTo>
                <a:close/>
              </a:path>
              <a:path w="104775" h="111760">
                <a:moveTo>
                  <a:pt x="58534" y="0"/>
                </a:moveTo>
                <a:lnTo>
                  <a:pt x="41815" y="2101"/>
                </a:lnTo>
                <a:lnTo>
                  <a:pt x="37645" y="4202"/>
                </a:lnTo>
                <a:lnTo>
                  <a:pt x="29267" y="12607"/>
                </a:lnTo>
                <a:lnTo>
                  <a:pt x="27182" y="12607"/>
                </a:lnTo>
                <a:lnTo>
                  <a:pt x="27182" y="16809"/>
                </a:lnTo>
                <a:lnTo>
                  <a:pt x="25096" y="16809"/>
                </a:lnTo>
                <a:lnTo>
                  <a:pt x="25096" y="21012"/>
                </a:lnTo>
                <a:lnTo>
                  <a:pt x="23011" y="21012"/>
                </a:lnTo>
                <a:lnTo>
                  <a:pt x="23011" y="25210"/>
                </a:lnTo>
                <a:lnTo>
                  <a:pt x="20926" y="27312"/>
                </a:lnTo>
                <a:lnTo>
                  <a:pt x="27182" y="27312"/>
                </a:lnTo>
                <a:lnTo>
                  <a:pt x="31389" y="23109"/>
                </a:lnTo>
                <a:lnTo>
                  <a:pt x="31389" y="18910"/>
                </a:lnTo>
                <a:lnTo>
                  <a:pt x="35559" y="18910"/>
                </a:lnTo>
                <a:lnTo>
                  <a:pt x="39730" y="16809"/>
                </a:lnTo>
                <a:lnTo>
                  <a:pt x="39730" y="14708"/>
                </a:lnTo>
                <a:lnTo>
                  <a:pt x="71083" y="14708"/>
                </a:lnTo>
                <a:lnTo>
                  <a:pt x="66912" y="10506"/>
                </a:lnTo>
                <a:lnTo>
                  <a:pt x="64827" y="6303"/>
                </a:lnTo>
                <a:lnTo>
                  <a:pt x="62741" y="4202"/>
                </a:lnTo>
                <a:lnTo>
                  <a:pt x="58534" y="2101"/>
                </a:lnTo>
                <a:lnTo>
                  <a:pt x="58534" y="0"/>
                </a:lnTo>
                <a:close/>
              </a:path>
              <a:path w="104775" h="111760">
                <a:moveTo>
                  <a:pt x="100350" y="8404"/>
                </a:moveTo>
                <a:lnTo>
                  <a:pt x="92009" y="8404"/>
                </a:lnTo>
                <a:lnTo>
                  <a:pt x="92009" y="12607"/>
                </a:lnTo>
                <a:lnTo>
                  <a:pt x="89923" y="14708"/>
                </a:lnTo>
                <a:lnTo>
                  <a:pt x="85716" y="16809"/>
                </a:lnTo>
                <a:lnTo>
                  <a:pt x="96179" y="16809"/>
                </a:lnTo>
                <a:lnTo>
                  <a:pt x="100350" y="12607"/>
                </a:lnTo>
                <a:lnTo>
                  <a:pt x="100350" y="8404"/>
                </a:lnTo>
                <a:close/>
              </a:path>
              <a:path w="104775" h="111760">
                <a:moveTo>
                  <a:pt x="104557" y="0"/>
                </a:moveTo>
                <a:lnTo>
                  <a:pt x="98265" y="0"/>
                </a:lnTo>
                <a:lnTo>
                  <a:pt x="98265" y="4202"/>
                </a:lnTo>
                <a:lnTo>
                  <a:pt x="94094" y="8404"/>
                </a:lnTo>
                <a:lnTo>
                  <a:pt x="102435" y="8404"/>
                </a:lnTo>
                <a:lnTo>
                  <a:pt x="104557" y="6303"/>
                </a:lnTo>
                <a:lnTo>
                  <a:pt x="1045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39148" y="3056654"/>
            <a:ext cx="56515" cy="250190"/>
          </a:xfrm>
          <a:custGeom>
            <a:avLst/>
            <a:gdLst/>
            <a:ahLst/>
            <a:cxnLst/>
            <a:rect l="l" t="t" r="r" b="b"/>
            <a:pathLst>
              <a:path w="56514" h="250189">
                <a:moveTo>
                  <a:pt x="48071" y="186986"/>
                </a:moveTo>
                <a:lnTo>
                  <a:pt x="35559" y="186986"/>
                </a:lnTo>
                <a:lnTo>
                  <a:pt x="35559" y="193286"/>
                </a:lnTo>
                <a:lnTo>
                  <a:pt x="33437" y="193286"/>
                </a:lnTo>
                <a:lnTo>
                  <a:pt x="33437" y="199590"/>
                </a:lnTo>
                <a:lnTo>
                  <a:pt x="31352" y="199590"/>
                </a:lnTo>
                <a:lnTo>
                  <a:pt x="31352" y="203792"/>
                </a:lnTo>
                <a:lnTo>
                  <a:pt x="29267" y="203792"/>
                </a:lnTo>
                <a:lnTo>
                  <a:pt x="29267" y="207994"/>
                </a:lnTo>
                <a:lnTo>
                  <a:pt x="27182" y="207994"/>
                </a:lnTo>
                <a:lnTo>
                  <a:pt x="27182" y="212197"/>
                </a:lnTo>
                <a:lnTo>
                  <a:pt x="25096" y="212197"/>
                </a:lnTo>
                <a:lnTo>
                  <a:pt x="25096" y="218497"/>
                </a:lnTo>
                <a:lnTo>
                  <a:pt x="23011" y="218497"/>
                </a:lnTo>
                <a:lnTo>
                  <a:pt x="23011" y="222699"/>
                </a:lnTo>
                <a:lnTo>
                  <a:pt x="18804" y="226902"/>
                </a:lnTo>
                <a:lnTo>
                  <a:pt x="16718" y="226902"/>
                </a:lnTo>
                <a:lnTo>
                  <a:pt x="16718" y="231104"/>
                </a:lnTo>
                <a:lnTo>
                  <a:pt x="12548" y="235303"/>
                </a:lnTo>
                <a:lnTo>
                  <a:pt x="10463" y="235303"/>
                </a:lnTo>
                <a:lnTo>
                  <a:pt x="10463" y="239505"/>
                </a:lnTo>
                <a:lnTo>
                  <a:pt x="0" y="250011"/>
                </a:lnTo>
                <a:lnTo>
                  <a:pt x="6292" y="250011"/>
                </a:lnTo>
                <a:lnTo>
                  <a:pt x="10463" y="247910"/>
                </a:lnTo>
                <a:lnTo>
                  <a:pt x="23011" y="235303"/>
                </a:lnTo>
                <a:lnTo>
                  <a:pt x="23011" y="231104"/>
                </a:lnTo>
                <a:lnTo>
                  <a:pt x="25096" y="231104"/>
                </a:lnTo>
                <a:lnTo>
                  <a:pt x="31352" y="224800"/>
                </a:lnTo>
                <a:lnTo>
                  <a:pt x="31352" y="220598"/>
                </a:lnTo>
                <a:lnTo>
                  <a:pt x="33437" y="220598"/>
                </a:lnTo>
                <a:lnTo>
                  <a:pt x="33437" y="216399"/>
                </a:lnTo>
                <a:lnTo>
                  <a:pt x="35559" y="216399"/>
                </a:lnTo>
                <a:lnTo>
                  <a:pt x="37645" y="214298"/>
                </a:lnTo>
                <a:lnTo>
                  <a:pt x="37645" y="210096"/>
                </a:lnTo>
                <a:lnTo>
                  <a:pt x="39730" y="210096"/>
                </a:lnTo>
                <a:lnTo>
                  <a:pt x="39730" y="205893"/>
                </a:lnTo>
                <a:lnTo>
                  <a:pt x="41815" y="205893"/>
                </a:lnTo>
                <a:lnTo>
                  <a:pt x="41815" y="201691"/>
                </a:lnTo>
                <a:lnTo>
                  <a:pt x="43901" y="201691"/>
                </a:lnTo>
                <a:lnTo>
                  <a:pt x="43901" y="197488"/>
                </a:lnTo>
                <a:lnTo>
                  <a:pt x="45986" y="197488"/>
                </a:lnTo>
                <a:lnTo>
                  <a:pt x="45986" y="191185"/>
                </a:lnTo>
                <a:lnTo>
                  <a:pt x="48071" y="191185"/>
                </a:lnTo>
                <a:lnTo>
                  <a:pt x="48071" y="186986"/>
                </a:lnTo>
                <a:close/>
              </a:path>
              <a:path w="56514" h="250189">
                <a:moveTo>
                  <a:pt x="54364" y="155471"/>
                </a:moveTo>
                <a:lnTo>
                  <a:pt x="41815" y="155471"/>
                </a:lnTo>
                <a:lnTo>
                  <a:pt x="41815" y="168075"/>
                </a:lnTo>
                <a:lnTo>
                  <a:pt x="39730" y="168075"/>
                </a:lnTo>
                <a:lnTo>
                  <a:pt x="39730" y="176480"/>
                </a:lnTo>
                <a:lnTo>
                  <a:pt x="37645" y="176480"/>
                </a:lnTo>
                <a:lnTo>
                  <a:pt x="37645" y="186986"/>
                </a:lnTo>
                <a:lnTo>
                  <a:pt x="50193" y="186986"/>
                </a:lnTo>
                <a:lnTo>
                  <a:pt x="50193" y="178581"/>
                </a:lnTo>
                <a:lnTo>
                  <a:pt x="52278" y="178581"/>
                </a:lnTo>
                <a:lnTo>
                  <a:pt x="52278" y="170176"/>
                </a:lnTo>
                <a:lnTo>
                  <a:pt x="54364" y="170176"/>
                </a:lnTo>
                <a:lnTo>
                  <a:pt x="54364" y="155471"/>
                </a:lnTo>
                <a:close/>
              </a:path>
              <a:path w="56514" h="250189">
                <a:moveTo>
                  <a:pt x="6292" y="0"/>
                </a:moveTo>
                <a:lnTo>
                  <a:pt x="0" y="2101"/>
                </a:lnTo>
                <a:lnTo>
                  <a:pt x="2085" y="4202"/>
                </a:lnTo>
                <a:lnTo>
                  <a:pt x="4170" y="8404"/>
                </a:lnTo>
                <a:lnTo>
                  <a:pt x="10463" y="14704"/>
                </a:lnTo>
                <a:lnTo>
                  <a:pt x="12548" y="18907"/>
                </a:lnTo>
                <a:lnTo>
                  <a:pt x="18804" y="25210"/>
                </a:lnTo>
                <a:lnTo>
                  <a:pt x="39730" y="81936"/>
                </a:lnTo>
                <a:lnTo>
                  <a:pt x="43901" y="155471"/>
                </a:lnTo>
                <a:lnTo>
                  <a:pt x="56449" y="155471"/>
                </a:lnTo>
                <a:lnTo>
                  <a:pt x="54364" y="94543"/>
                </a:lnTo>
                <a:lnTo>
                  <a:pt x="43901" y="50421"/>
                </a:lnTo>
                <a:lnTo>
                  <a:pt x="35559" y="35717"/>
                </a:lnTo>
                <a:lnTo>
                  <a:pt x="31352" y="27312"/>
                </a:lnTo>
                <a:lnTo>
                  <a:pt x="29267" y="25210"/>
                </a:lnTo>
                <a:lnTo>
                  <a:pt x="27182" y="21008"/>
                </a:lnTo>
                <a:lnTo>
                  <a:pt x="10463" y="4202"/>
                </a:lnTo>
                <a:lnTo>
                  <a:pt x="6292" y="2101"/>
                </a:lnTo>
                <a:lnTo>
                  <a:pt x="6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38346" y="2068781"/>
            <a:ext cx="1762006" cy="5006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9074" y="2164421"/>
            <a:ext cx="163195" cy="56515"/>
          </a:xfrm>
          <a:custGeom>
            <a:avLst/>
            <a:gdLst/>
            <a:ahLst/>
            <a:cxnLst/>
            <a:rect l="l" t="t" r="r" b="b"/>
            <a:pathLst>
              <a:path w="163195" h="56514">
                <a:moveTo>
                  <a:pt x="163099" y="47818"/>
                </a:moveTo>
                <a:lnTo>
                  <a:pt x="2085" y="49898"/>
                </a:lnTo>
                <a:lnTo>
                  <a:pt x="0" y="51977"/>
                </a:lnTo>
                <a:lnTo>
                  <a:pt x="2085" y="54057"/>
                </a:lnTo>
                <a:lnTo>
                  <a:pt x="8380" y="56136"/>
                </a:lnTo>
                <a:lnTo>
                  <a:pt x="154755" y="56136"/>
                </a:lnTo>
                <a:lnTo>
                  <a:pt x="163099" y="54057"/>
                </a:lnTo>
                <a:lnTo>
                  <a:pt x="163099" y="47818"/>
                </a:lnTo>
                <a:close/>
              </a:path>
              <a:path w="163195" h="56514">
                <a:moveTo>
                  <a:pt x="163099" y="0"/>
                </a:moveTo>
                <a:lnTo>
                  <a:pt x="2085" y="0"/>
                </a:lnTo>
                <a:lnTo>
                  <a:pt x="2085" y="4155"/>
                </a:lnTo>
                <a:lnTo>
                  <a:pt x="0" y="6234"/>
                </a:lnTo>
                <a:lnTo>
                  <a:pt x="2085" y="8313"/>
                </a:lnTo>
                <a:lnTo>
                  <a:pt x="8380" y="10393"/>
                </a:lnTo>
                <a:lnTo>
                  <a:pt x="154755" y="10393"/>
                </a:lnTo>
                <a:lnTo>
                  <a:pt x="163099" y="8313"/>
                </a:lnTo>
                <a:lnTo>
                  <a:pt x="163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62121" y="2143627"/>
            <a:ext cx="94615" cy="112395"/>
          </a:xfrm>
          <a:custGeom>
            <a:avLst/>
            <a:gdLst/>
            <a:ahLst/>
            <a:cxnLst/>
            <a:rect l="l" t="t" r="r" b="b"/>
            <a:pathLst>
              <a:path w="94614" h="112394">
                <a:moveTo>
                  <a:pt x="22980" y="27028"/>
                </a:moveTo>
                <a:lnTo>
                  <a:pt x="8343" y="27028"/>
                </a:lnTo>
                <a:lnTo>
                  <a:pt x="8343" y="31187"/>
                </a:lnTo>
                <a:lnTo>
                  <a:pt x="6257" y="33266"/>
                </a:lnTo>
                <a:lnTo>
                  <a:pt x="4171" y="33266"/>
                </a:lnTo>
                <a:lnTo>
                  <a:pt x="4171" y="41584"/>
                </a:lnTo>
                <a:lnTo>
                  <a:pt x="2085" y="41584"/>
                </a:lnTo>
                <a:lnTo>
                  <a:pt x="2085" y="54057"/>
                </a:lnTo>
                <a:lnTo>
                  <a:pt x="0" y="56136"/>
                </a:lnTo>
                <a:lnTo>
                  <a:pt x="2085" y="70692"/>
                </a:lnTo>
                <a:lnTo>
                  <a:pt x="4171" y="76930"/>
                </a:lnTo>
                <a:lnTo>
                  <a:pt x="8343" y="85244"/>
                </a:lnTo>
                <a:lnTo>
                  <a:pt x="10429" y="87323"/>
                </a:lnTo>
                <a:lnTo>
                  <a:pt x="12515" y="91482"/>
                </a:lnTo>
                <a:lnTo>
                  <a:pt x="14637" y="93562"/>
                </a:lnTo>
                <a:lnTo>
                  <a:pt x="16723" y="97720"/>
                </a:lnTo>
                <a:lnTo>
                  <a:pt x="20895" y="99800"/>
                </a:lnTo>
                <a:lnTo>
                  <a:pt x="25066" y="103959"/>
                </a:lnTo>
                <a:lnTo>
                  <a:pt x="29275" y="106038"/>
                </a:lnTo>
                <a:lnTo>
                  <a:pt x="31361" y="108117"/>
                </a:lnTo>
                <a:lnTo>
                  <a:pt x="35532" y="110197"/>
                </a:lnTo>
                <a:lnTo>
                  <a:pt x="41790" y="112273"/>
                </a:lnTo>
                <a:lnTo>
                  <a:pt x="66893" y="112273"/>
                </a:lnTo>
                <a:lnTo>
                  <a:pt x="73187" y="110197"/>
                </a:lnTo>
                <a:lnTo>
                  <a:pt x="77359" y="108117"/>
                </a:lnTo>
                <a:lnTo>
                  <a:pt x="79451" y="106038"/>
                </a:lnTo>
                <a:lnTo>
                  <a:pt x="43912" y="106038"/>
                </a:lnTo>
                <a:lnTo>
                  <a:pt x="41790" y="103959"/>
                </a:lnTo>
                <a:lnTo>
                  <a:pt x="33446" y="99800"/>
                </a:lnTo>
                <a:lnTo>
                  <a:pt x="31361" y="97720"/>
                </a:lnTo>
                <a:lnTo>
                  <a:pt x="29275" y="93562"/>
                </a:lnTo>
                <a:lnTo>
                  <a:pt x="27152" y="91482"/>
                </a:lnTo>
                <a:lnTo>
                  <a:pt x="22980" y="83165"/>
                </a:lnTo>
                <a:lnTo>
                  <a:pt x="20895" y="74851"/>
                </a:lnTo>
                <a:lnTo>
                  <a:pt x="18809" y="58215"/>
                </a:lnTo>
                <a:lnTo>
                  <a:pt x="18809" y="54057"/>
                </a:lnTo>
                <a:lnTo>
                  <a:pt x="87825" y="54057"/>
                </a:lnTo>
                <a:lnTo>
                  <a:pt x="94083" y="51981"/>
                </a:lnTo>
                <a:lnTo>
                  <a:pt x="93851" y="49902"/>
                </a:lnTo>
                <a:lnTo>
                  <a:pt x="18809" y="49902"/>
                </a:lnTo>
                <a:lnTo>
                  <a:pt x="20895" y="47822"/>
                </a:lnTo>
                <a:lnTo>
                  <a:pt x="20895" y="35346"/>
                </a:lnTo>
                <a:lnTo>
                  <a:pt x="22980" y="35346"/>
                </a:lnTo>
                <a:lnTo>
                  <a:pt x="22980" y="27028"/>
                </a:lnTo>
                <a:close/>
              </a:path>
              <a:path w="94614" h="112394">
                <a:moveTo>
                  <a:pt x="91997" y="87323"/>
                </a:moveTo>
                <a:lnTo>
                  <a:pt x="85702" y="87323"/>
                </a:lnTo>
                <a:lnTo>
                  <a:pt x="85702" y="91482"/>
                </a:lnTo>
                <a:lnTo>
                  <a:pt x="75273" y="101879"/>
                </a:lnTo>
                <a:lnTo>
                  <a:pt x="66893" y="106038"/>
                </a:lnTo>
                <a:lnTo>
                  <a:pt x="79451" y="106038"/>
                </a:lnTo>
                <a:lnTo>
                  <a:pt x="89911" y="95641"/>
                </a:lnTo>
                <a:lnTo>
                  <a:pt x="89911" y="91482"/>
                </a:lnTo>
                <a:lnTo>
                  <a:pt x="91997" y="91482"/>
                </a:lnTo>
                <a:lnTo>
                  <a:pt x="91997" y="87323"/>
                </a:lnTo>
                <a:close/>
              </a:path>
              <a:path w="94614" h="112394">
                <a:moveTo>
                  <a:pt x="94083" y="79009"/>
                </a:moveTo>
                <a:lnTo>
                  <a:pt x="89911" y="79009"/>
                </a:lnTo>
                <a:lnTo>
                  <a:pt x="89911" y="83165"/>
                </a:lnTo>
                <a:lnTo>
                  <a:pt x="87825" y="83165"/>
                </a:lnTo>
                <a:lnTo>
                  <a:pt x="87825" y="87323"/>
                </a:lnTo>
                <a:lnTo>
                  <a:pt x="94083" y="87323"/>
                </a:lnTo>
                <a:lnTo>
                  <a:pt x="94083" y="79009"/>
                </a:lnTo>
                <a:close/>
              </a:path>
              <a:path w="94614" h="112394">
                <a:moveTo>
                  <a:pt x="73187" y="6238"/>
                </a:moveTo>
                <a:lnTo>
                  <a:pt x="60636" y="6238"/>
                </a:lnTo>
                <a:lnTo>
                  <a:pt x="60636" y="8317"/>
                </a:lnTo>
                <a:lnTo>
                  <a:pt x="64807" y="10397"/>
                </a:lnTo>
                <a:lnTo>
                  <a:pt x="68979" y="14555"/>
                </a:lnTo>
                <a:lnTo>
                  <a:pt x="71065" y="18714"/>
                </a:lnTo>
                <a:lnTo>
                  <a:pt x="73187" y="20794"/>
                </a:lnTo>
                <a:lnTo>
                  <a:pt x="75273" y="24949"/>
                </a:lnTo>
                <a:lnTo>
                  <a:pt x="77359" y="33266"/>
                </a:lnTo>
                <a:lnTo>
                  <a:pt x="79445" y="49902"/>
                </a:lnTo>
                <a:lnTo>
                  <a:pt x="93851" y="49902"/>
                </a:lnTo>
                <a:lnTo>
                  <a:pt x="91997" y="33266"/>
                </a:lnTo>
                <a:lnTo>
                  <a:pt x="89911" y="27028"/>
                </a:lnTo>
                <a:lnTo>
                  <a:pt x="87825" y="22873"/>
                </a:lnTo>
                <a:lnTo>
                  <a:pt x="85702" y="16635"/>
                </a:lnTo>
                <a:lnTo>
                  <a:pt x="77359" y="8317"/>
                </a:lnTo>
                <a:lnTo>
                  <a:pt x="73187" y="6238"/>
                </a:lnTo>
                <a:close/>
              </a:path>
              <a:path w="94614" h="112394">
                <a:moveTo>
                  <a:pt x="25066" y="22873"/>
                </a:moveTo>
                <a:lnTo>
                  <a:pt x="10429" y="22873"/>
                </a:lnTo>
                <a:lnTo>
                  <a:pt x="10429" y="27028"/>
                </a:lnTo>
                <a:lnTo>
                  <a:pt x="25066" y="27028"/>
                </a:lnTo>
                <a:lnTo>
                  <a:pt x="25066" y="22873"/>
                </a:lnTo>
                <a:close/>
              </a:path>
              <a:path w="94614" h="112394">
                <a:moveTo>
                  <a:pt x="64807" y="0"/>
                </a:moveTo>
                <a:lnTo>
                  <a:pt x="39704" y="2079"/>
                </a:lnTo>
                <a:lnTo>
                  <a:pt x="33446" y="4158"/>
                </a:lnTo>
                <a:lnTo>
                  <a:pt x="29275" y="6238"/>
                </a:lnTo>
                <a:lnTo>
                  <a:pt x="25066" y="10397"/>
                </a:lnTo>
                <a:lnTo>
                  <a:pt x="20895" y="12476"/>
                </a:lnTo>
                <a:lnTo>
                  <a:pt x="16723" y="16635"/>
                </a:lnTo>
                <a:lnTo>
                  <a:pt x="14637" y="16635"/>
                </a:lnTo>
                <a:lnTo>
                  <a:pt x="14637" y="20794"/>
                </a:lnTo>
                <a:lnTo>
                  <a:pt x="12515" y="22873"/>
                </a:lnTo>
                <a:lnTo>
                  <a:pt x="27152" y="22873"/>
                </a:lnTo>
                <a:lnTo>
                  <a:pt x="27152" y="18714"/>
                </a:lnTo>
                <a:lnTo>
                  <a:pt x="29275" y="18714"/>
                </a:lnTo>
                <a:lnTo>
                  <a:pt x="35532" y="12476"/>
                </a:lnTo>
                <a:lnTo>
                  <a:pt x="39704" y="10397"/>
                </a:lnTo>
                <a:lnTo>
                  <a:pt x="41790" y="8317"/>
                </a:lnTo>
                <a:lnTo>
                  <a:pt x="60636" y="6238"/>
                </a:lnTo>
                <a:lnTo>
                  <a:pt x="73187" y="6238"/>
                </a:lnTo>
                <a:lnTo>
                  <a:pt x="71065" y="4158"/>
                </a:lnTo>
                <a:lnTo>
                  <a:pt x="64807" y="2079"/>
                </a:lnTo>
                <a:lnTo>
                  <a:pt x="64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66670" y="2147785"/>
            <a:ext cx="123825" cy="106045"/>
          </a:xfrm>
          <a:custGeom>
            <a:avLst/>
            <a:gdLst/>
            <a:ahLst/>
            <a:cxnLst/>
            <a:rect l="l" t="t" r="r" b="b"/>
            <a:pathLst>
              <a:path w="123825" h="106044">
                <a:moveTo>
                  <a:pt x="39704" y="81085"/>
                </a:moveTo>
                <a:lnTo>
                  <a:pt x="31361" y="81085"/>
                </a:lnTo>
                <a:lnTo>
                  <a:pt x="31361" y="85244"/>
                </a:lnTo>
                <a:lnTo>
                  <a:pt x="25066" y="91482"/>
                </a:lnTo>
                <a:lnTo>
                  <a:pt x="20895" y="93562"/>
                </a:lnTo>
                <a:lnTo>
                  <a:pt x="18809" y="95641"/>
                </a:lnTo>
                <a:lnTo>
                  <a:pt x="14637" y="97720"/>
                </a:lnTo>
                <a:lnTo>
                  <a:pt x="0" y="97720"/>
                </a:lnTo>
                <a:lnTo>
                  <a:pt x="0" y="106038"/>
                </a:lnTo>
                <a:lnTo>
                  <a:pt x="41826" y="106038"/>
                </a:lnTo>
                <a:lnTo>
                  <a:pt x="39704" y="97720"/>
                </a:lnTo>
                <a:lnTo>
                  <a:pt x="37618" y="95641"/>
                </a:lnTo>
                <a:lnTo>
                  <a:pt x="35532" y="91482"/>
                </a:lnTo>
                <a:lnTo>
                  <a:pt x="37618" y="89403"/>
                </a:lnTo>
                <a:lnTo>
                  <a:pt x="37618" y="85244"/>
                </a:lnTo>
                <a:lnTo>
                  <a:pt x="39704" y="85244"/>
                </a:lnTo>
                <a:lnTo>
                  <a:pt x="39704" y="81085"/>
                </a:lnTo>
                <a:close/>
              </a:path>
              <a:path w="123825" h="106044">
                <a:moveTo>
                  <a:pt x="123358" y="97720"/>
                </a:moveTo>
                <a:lnTo>
                  <a:pt x="73187" y="97720"/>
                </a:lnTo>
                <a:lnTo>
                  <a:pt x="73187" y="106038"/>
                </a:lnTo>
                <a:lnTo>
                  <a:pt x="123358" y="106038"/>
                </a:lnTo>
                <a:lnTo>
                  <a:pt x="123358" y="97720"/>
                </a:lnTo>
                <a:close/>
              </a:path>
              <a:path w="123825" h="106044">
                <a:moveTo>
                  <a:pt x="77359" y="60295"/>
                </a:moveTo>
                <a:lnTo>
                  <a:pt x="58550" y="60295"/>
                </a:lnTo>
                <a:lnTo>
                  <a:pt x="64807" y="66533"/>
                </a:lnTo>
                <a:lnTo>
                  <a:pt x="66893" y="70692"/>
                </a:lnTo>
                <a:lnTo>
                  <a:pt x="71102" y="74851"/>
                </a:lnTo>
                <a:lnTo>
                  <a:pt x="73187" y="79006"/>
                </a:lnTo>
                <a:lnTo>
                  <a:pt x="77359" y="83165"/>
                </a:lnTo>
                <a:lnTo>
                  <a:pt x="79445" y="87323"/>
                </a:lnTo>
                <a:lnTo>
                  <a:pt x="81531" y="89403"/>
                </a:lnTo>
                <a:lnTo>
                  <a:pt x="83617" y="95641"/>
                </a:lnTo>
                <a:lnTo>
                  <a:pt x="81531" y="97720"/>
                </a:lnTo>
                <a:lnTo>
                  <a:pt x="108720" y="97720"/>
                </a:lnTo>
                <a:lnTo>
                  <a:pt x="104548" y="95641"/>
                </a:lnTo>
                <a:lnTo>
                  <a:pt x="100377" y="91482"/>
                </a:lnTo>
                <a:lnTo>
                  <a:pt x="98254" y="87323"/>
                </a:lnTo>
                <a:lnTo>
                  <a:pt x="94083" y="83165"/>
                </a:lnTo>
                <a:lnTo>
                  <a:pt x="91997" y="79006"/>
                </a:lnTo>
                <a:lnTo>
                  <a:pt x="87825" y="74851"/>
                </a:lnTo>
                <a:lnTo>
                  <a:pt x="85739" y="70692"/>
                </a:lnTo>
                <a:lnTo>
                  <a:pt x="81531" y="66533"/>
                </a:lnTo>
                <a:lnTo>
                  <a:pt x="79445" y="62374"/>
                </a:lnTo>
                <a:lnTo>
                  <a:pt x="77359" y="60295"/>
                </a:lnTo>
                <a:close/>
              </a:path>
              <a:path w="123825" h="106044">
                <a:moveTo>
                  <a:pt x="45998" y="72771"/>
                </a:moveTo>
                <a:lnTo>
                  <a:pt x="39704" y="72771"/>
                </a:lnTo>
                <a:lnTo>
                  <a:pt x="39704" y="76930"/>
                </a:lnTo>
                <a:lnTo>
                  <a:pt x="35532" y="81085"/>
                </a:lnTo>
                <a:lnTo>
                  <a:pt x="41826" y="81085"/>
                </a:lnTo>
                <a:lnTo>
                  <a:pt x="45998" y="76930"/>
                </a:lnTo>
                <a:lnTo>
                  <a:pt x="45998" y="72771"/>
                </a:lnTo>
                <a:close/>
              </a:path>
              <a:path w="123825" h="106044">
                <a:moveTo>
                  <a:pt x="50170" y="0"/>
                </a:moveTo>
                <a:lnTo>
                  <a:pt x="0" y="0"/>
                </a:lnTo>
                <a:lnTo>
                  <a:pt x="0" y="8317"/>
                </a:lnTo>
                <a:lnTo>
                  <a:pt x="18809" y="10397"/>
                </a:lnTo>
                <a:lnTo>
                  <a:pt x="22980" y="10397"/>
                </a:lnTo>
                <a:lnTo>
                  <a:pt x="22980" y="14555"/>
                </a:lnTo>
                <a:lnTo>
                  <a:pt x="29275" y="20790"/>
                </a:lnTo>
                <a:lnTo>
                  <a:pt x="31361" y="24949"/>
                </a:lnTo>
                <a:lnTo>
                  <a:pt x="35532" y="29107"/>
                </a:lnTo>
                <a:lnTo>
                  <a:pt x="37618" y="33266"/>
                </a:lnTo>
                <a:lnTo>
                  <a:pt x="43912" y="39504"/>
                </a:lnTo>
                <a:lnTo>
                  <a:pt x="45998" y="43663"/>
                </a:lnTo>
                <a:lnTo>
                  <a:pt x="50170" y="47822"/>
                </a:lnTo>
                <a:lnTo>
                  <a:pt x="52256" y="51977"/>
                </a:lnTo>
                <a:lnTo>
                  <a:pt x="54341" y="58215"/>
                </a:lnTo>
                <a:lnTo>
                  <a:pt x="50170" y="62374"/>
                </a:lnTo>
                <a:lnTo>
                  <a:pt x="48084" y="62374"/>
                </a:lnTo>
                <a:lnTo>
                  <a:pt x="48084" y="66533"/>
                </a:lnTo>
                <a:lnTo>
                  <a:pt x="41826" y="72771"/>
                </a:lnTo>
                <a:lnTo>
                  <a:pt x="48084" y="72771"/>
                </a:lnTo>
                <a:lnTo>
                  <a:pt x="58550" y="62374"/>
                </a:lnTo>
                <a:lnTo>
                  <a:pt x="58550" y="60295"/>
                </a:lnTo>
                <a:lnTo>
                  <a:pt x="77359" y="60295"/>
                </a:lnTo>
                <a:lnTo>
                  <a:pt x="75273" y="58215"/>
                </a:lnTo>
                <a:lnTo>
                  <a:pt x="73187" y="54057"/>
                </a:lnTo>
                <a:lnTo>
                  <a:pt x="66893" y="47822"/>
                </a:lnTo>
                <a:lnTo>
                  <a:pt x="73187" y="41584"/>
                </a:lnTo>
                <a:lnTo>
                  <a:pt x="62722" y="41584"/>
                </a:lnTo>
                <a:lnTo>
                  <a:pt x="56464" y="35346"/>
                </a:lnTo>
                <a:lnTo>
                  <a:pt x="54341" y="31187"/>
                </a:lnTo>
                <a:lnTo>
                  <a:pt x="50170" y="27028"/>
                </a:lnTo>
                <a:lnTo>
                  <a:pt x="48084" y="22869"/>
                </a:lnTo>
                <a:lnTo>
                  <a:pt x="43912" y="18714"/>
                </a:lnTo>
                <a:lnTo>
                  <a:pt x="41826" y="14555"/>
                </a:lnTo>
                <a:lnTo>
                  <a:pt x="45998" y="10397"/>
                </a:lnTo>
                <a:lnTo>
                  <a:pt x="50170" y="8317"/>
                </a:lnTo>
                <a:lnTo>
                  <a:pt x="50170" y="0"/>
                </a:lnTo>
                <a:close/>
              </a:path>
              <a:path w="123825" h="106044">
                <a:moveTo>
                  <a:pt x="119186" y="0"/>
                </a:moveTo>
                <a:lnTo>
                  <a:pt x="75273" y="0"/>
                </a:lnTo>
                <a:lnTo>
                  <a:pt x="75273" y="8317"/>
                </a:lnTo>
                <a:lnTo>
                  <a:pt x="83617" y="8317"/>
                </a:lnTo>
                <a:lnTo>
                  <a:pt x="83617" y="20790"/>
                </a:lnTo>
                <a:lnTo>
                  <a:pt x="81531" y="22869"/>
                </a:lnTo>
                <a:lnTo>
                  <a:pt x="79445" y="22869"/>
                </a:lnTo>
                <a:lnTo>
                  <a:pt x="79445" y="27028"/>
                </a:lnTo>
                <a:lnTo>
                  <a:pt x="64807" y="41584"/>
                </a:lnTo>
                <a:lnTo>
                  <a:pt x="73187" y="41584"/>
                </a:lnTo>
                <a:lnTo>
                  <a:pt x="73187" y="37425"/>
                </a:lnTo>
                <a:lnTo>
                  <a:pt x="75273" y="37425"/>
                </a:lnTo>
                <a:lnTo>
                  <a:pt x="81531" y="31187"/>
                </a:lnTo>
                <a:lnTo>
                  <a:pt x="81531" y="27028"/>
                </a:lnTo>
                <a:lnTo>
                  <a:pt x="83617" y="27028"/>
                </a:lnTo>
                <a:lnTo>
                  <a:pt x="89911" y="20790"/>
                </a:lnTo>
                <a:lnTo>
                  <a:pt x="94083" y="18714"/>
                </a:lnTo>
                <a:lnTo>
                  <a:pt x="100377" y="12476"/>
                </a:lnTo>
                <a:lnTo>
                  <a:pt x="104548" y="10397"/>
                </a:lnTo>
                <a:lnTo>
                  <a:pt x="119186" y="8317"/>
                </a:lnTo>
                <a:lnTo>
                  <a:pt x="1191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00494" y="2145706"/>
            <a:ext cx="119380" cy="158115"/>
          </a:xfrm>
          <a:custGeom>
            <a:avLst/>
            <a:gdLst/>
            <a:ahLst/>
            <a:cxnLst/>
            <a:rect l="l" t="t" r="r" b="b"/>
            <a:pathLst>
              <a:path w="119379" h="158114">
                <a:moveTo>
                  <a:pt x="54378" y="147619"/>
                </a:moveTo>
                <a:lnTo>
                  <a:pt x="0" y="147619"/>
                </a:lnTo>
                <a:lnTo>
                  <a:pt x="0" y="158016"/>
                </a:lnTo>
                <a:lnTo>
                  <a:pt x="54378" y="158016"/>
                </a:lnTo>
                <a:lnTo>
                  <a:pt x="54378" y="147619"/>
                </a:lnTo>
                <a:close/>
              </a:path>
              <a:path w="119379" h="158114">
                <a:moveTo>
                  <a:pt x="33446" y="0"/>
                </a:moveTo>
                <a:lnTo>
                  <a:pt x="0" y="0"/>
                </a:lnTo>
                <a:lnTo>
                  <a:pt x="0" y="10397"/>
                </a:lnTo>
                <a:lnTo>
                  <a:pt x="16723" y="12476"/>
                </a:lnTo>
                <a:lnTo>
                  <a:pt x="18809" y="145539"/>
                </a:lnTo>
                <a:lnTo>
                  <a:pt x="16723" y="147619"/>
                </a:lnTo>
                <a:lnTo>
                  <a:pt x="37618" y="147619"/>
                </a:lnTo>
                <a:lnTo>
                  <a:pt x="35532" y="145539"/>
                </a:lnTo>
                <a:lnTo>
                  <a:pt x="33446" y="139301"/>
                </a:lnTo>
                <a:lnTo>
                  <a:pt x="33446" y="95641"/>
                </a:lnTo>
                <a:lnTo>
                  <a:pt x="41826" y="95641"/>
                </a:lnTo>
                <a:lnTo>
                  <a:pt x="37618" y="91482"/>
                </a:lnTo>
                <a:lnTo>
                  <a:pt x="35532" y="87323"/>
                </a:lnTo>
                <a:lnTo>
                  <a:pt x="33446" y="81085"/>
                </a:lnTo>
                <a:lnTo>
                  <a:pt x="33446" y="27028"/>
                </a:lnTo>
                <a:lnTo>
                  <a:pt x="35532" y="27028"/>
                </a:lnTo>
                <a:lnTo>
                  <a:pt x="35532" y="22869"/>
                </a:lnTo>
                <a:lnTo>
                  <a:pt x="37618" y="22869"/>
                </a:lnTo>
                <a:lnTo>
                  <a:pt x="37618" y="18714"/>
                </a:lnTo>
                <a:lnTo>
                  <a:pt x="39741" y="18714"/>
                </a:lnTo>
                <a:lnTo>
                  <a:pt x="43912" y="14555"/>
                </a:lnTo>
                <a:lnTo>
                  <a:pt x="33446" y="14555"/>
                </a:lnTo>
                <a:lnTo>
                  <a:pt x="33446" y="0"/>
                </a:lnTo>
                <a:close/>
              </a:path>
              <a:path w="119379" h="158114">
                <a:moveTo>
                  <a:pt x="41826" y="95641"/>
                </a:moveTo>
                <a:lnTo>
                  <a:pt x="33446" y="95641"/>
                </a:lnTo>
                <a:lnTo>
                  <a:pt x="37618" y="97720"/>
                </a:lnTo>
                <a:lnTo>
                  <a:pt x="45998" y="106038"/>
                </a:lnTo>
                <a:lnTo>
                  <a:pt x="54378" y="110193"/>
                </a:lnTo>
                <a:lnTo>
                  <a:pt x="79445" y="110193"/>
                </a:lnTo>
                <a:lnTo>
                  <a:pt x="85739" y="108117"/>
                </a:lnTo>
                <a:lnTo>
                  <a:pt x="89911" y="106038"/>
                </a:lnTo>
                <a:lnTo>
                  <a:pt x="91997" y="103959"/>
                </a:lnTo>
                <a:lnTo>
                  <a:pt x="52256" y="103959"/>
                </a:lnTo>
                <a:lnTo>
                  <a:pt x="43912" y="99800"/>
                </a:lnTo>
                <a:lnTo>
                  <a:pt x="41826" y="95641"/>
                </a:lnTo>
                <a:close/>
              </a:path>
              <a:path w="119379" h="158114">
                <a:moveTo>
                  <a:pt x="108720" y="85244"/>
                </a:moveTo>
                <a:lnTo>
                  <a:pt x="91997" y="85244"/>
                </a:lnTo>
                <a:lnTo>
                  <a:pt x="91997" y="89403"/>
                </a:lnTo>
                <a:lnTo>
                  <a:pt x="89911" y="89403"/>
                </a:lnTo>
                <a:lnTo>
                  <a:pt x="89911" y="93562"/>
                </a:lnTo>
                <a:lnTo>
                  <a:pt x="85739" y="95641"/>
                </a:lnTo>
                <a:lnTo>
                  <a:pt x="79445" y="101879"/>
                </a:lnTo>
                <a:lnTo>
                  <a:pt x="73187" y="103959"/>
                </a:lnTo>
                <a:lnTo>
                  <a:pt x="91997" y="103959"/>
                </a:lnTo>
                <a:lnTo>
                  <a:pt x="96168" y="101879"/>
                </a:lnTo>
                <a:lnTo>
                  <a:pt x="100377" y="97720"/>
                </a:lnTo>
                <a:lnTo>
                  <a:pt x="104548" y="95641"/>
                </a:lnTo>
                <a:lnTo>
                  <a:pt x="104548" y="91482"/>
                </a:lnTo>
                <a:lnTo>
                  <a:pt x="106634" y="91482"/>
                </a:lnTo>
                <a:lnTo>
                  <a:pt x="108720" y="89403"/>
                </a:lnTo>
                <a:lnTo>
                  <a:pt x="108720" y="85244"/>
                </a:lnTo>
                <a:close/>
              </a:path>
              <a:path w="119379" h="158114">
                <a:moveTo>
                  <a:pt x="117100" y="68612"/>
                </a:moveTo>
                <a:lnTo>
                  <a:pt x="98291" y="68612"/>
                </a:lnTo>
                <a:lnTo>
                  <a:pt x="98291" y="76930"/>
                </a:lnTo>
                <a:lnTo>
                  <a:pt x="96168" y="76930"/>
                </a:lnTo>
                <a:lnTo>
                  <a:pt x="96168" y="81085"/>
                </a:lnTo>
                <a:lnTo>
                  <a:pt x="94083" y="81085"/>
                </a:lnTo>
                <a:lnTo>
                  <a:pt x="94083" y="85244"/>
                </a:lnTo>
                <a:lnTo>
                  <a:pt x="110806" y="85244"/>
                </a:lnTo>
                <a:lnTo>
                  <a:pt x="112928" y="83165"/>
                </a:lnTo>
                <a:lnTo>
                  <a:pt x="112928" y="79009"/>
                </a:lnTo>
                <a:lnTo>
                  <a:pt x="115014" y="79009"/>
                </a:lnTo>
                <a:lnTo>
                  <a:pt x="117100" y="76930"/>
                </a:lnTo>
                <a:lnTo>
                  <a:pt x="117100" y="68612"/>
                </a:lnTo>
                <a:close/>
              </a:path>
              <a:path w="119379" h="158114">
                <a:moveTo>
                  <a:pt x="87825" y="4158"/>
                </a:moveTo>
                <a:lnTo>
                  <a:pt x="77359" y="4158"/>
                </a:lnTo>
                <a:lnTo>
                  <a:pt x="77359" y="6238"/>
                </a:lnTo>
                <a:lnTo>
                  <a:pt x="81531" y="8317"/>
                </a:lnTo>
                <a:lnTo>
                  <a:pt x="89911" y="16635"/>
                </a:lnTo>
                <a:lnTo>
                  <a:pt x="91997" y="20794"/>
                </a:lnTo>
                <a:lnTo>
                  <a:pt x="94083" y="27028"/>
                </a:lnTo>
                <a:lnTo>
                  <a:pt x="96168" y="31187"/>
                </a:lnTo>
                <a:lnTo>
                  <a:pt x="98291" y="39504"/>
                </a:lnTo>
                <a:lnTo>
                  <a:pt x="100377" y="68612"/>
                </a:lnTo>
                <a:lnTo>
                  <a:pt x="119186" y="68612"/>
                </a:lnTo>
                <a:lnTo>
                  <a:pt x="117100" y="39504"/>
                </a:lnTo>
                <a:lnTo>
                  <a:pt x="115014" y="33266"/>
                </a:lnTo>
                <a:lnTo>
                  <a:pt x="112928" y="29107"/>
                </a:lnTo>
                <a:lnTo>
                  <a:pt x="110806" y="27028"/>
                </a:lnTo>
                <a:lnTo>
                  <a:pt x="106634" y="18714"/>
                </a:lnTo>
                <a:lnTo>
                  <a:pt x="98291" y="10397"/>
                </a:lnTo>
                <a:lnTo>
                  <a:pt x="94083" y="8317"/>
                </a:lnTo>
                <a:lnTo>
                  <a:pt x="91997" y="6238"/>
                </a:lnTo>
                <a:lnTo>
                  <a:pt x="87825" y="4158"/>
                </a:lnTo>
                <a:close/>
              </a:path>
              <a:path w="119379" h="158114">
                <a:moveTo>
                  <a:pt x="83653" y="0"/>
                </a:moveTo>
                <a:lnTo>
                  <a:pt x="56464" y="2079"/>
                </a:lnTo>
                <a:lnTo>
                  <a:pt x="43912" y="8317"/>
                </a:lnTo>
                <a:lnTo>
                  <a:pt x="41826" y="10397"/>
                </a:lnTo>
                <a:lnTo>
                  <a:pt x="37618" y="12476"/>
                </a:lnTo>
                <a:lnTo>
                  <a:pt x="35532" y="14555"/>
                </a:lnTo>
                <a:lnTo>
                  <a:pt x="43912" y="14555"/>
                </a:lnTo>
                <a:lnTo>
                  <a:pt x="45998" y="12476"/>
                </a:lnTo>
                <a:lnTo>
                  <a:pt x="50170" y="10397"/>
                </a:lnTo>
                <a:lnTo>
                  <a:pt x="52256" y="8317"/>
                </a:lnTo>
                <a:lnTo>
                  <a:pt x="58550" y="6238"/>
                </a:lnTo>
                <a:lnTo>
                  <a:pt x="77359" y="4158"/>
                </a:lnTo>
                <a:lnTo>
                  <a:pt x="87825" y="4158"/>
                </a:lnTo>
                <a:lnTo>
                  <a:pt x="83653" y="2079"/>
                </a:lnTo>
                <a:lnTo>
                  <a:pt x="836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53127" y="2068781"/>
            <a:ext cx="56515" cy="247650"/>
          </a:xfrm>
          <a:custGeom>
            <a:avLst/>
            <a:gdLst/>
            <a:ahLst/>
            <a:cxnLst/>
            <a:rect l="l" t="t" r="r" b="b"/>
            <a:pathLst>
              <a:path w="56514" h="247650">
                <a:moveTo>
                  <a:pt x="33483" y="33266"/>
                </a:moveTo>
                <a:lnTo>
                  <a:pt x="23017" y="33266"/>
                </a:lnTo>
                <a:lnTo>
                  <a:pt x="23017" y="37425"/>
                </a:lnTo>
                <a:lnTo>
                  <a:pt x="20931" y="39504"/>
                </a:lnTo>
                <a:lnTo>
                  <a:pt x="18845" y="39504"/>
                </a:lnTo>
                <a:lnTo>
                  <a:pt x="18845" y="45739"/>
                </a:lnTo>
                <a:lnTo>
                  <a:pt x="16723" y="45739"/>
                </a:lnTo>
                <a:lnTo>
                  <a:pt x="16723" y="49898"/>
                </a:lnTo>
                <a:lnTo>
                  <a:pt x="14637" y="49898"/>
                </a:lnTo>
                <a:lnTo>
                  <a:pt x="14637" y="54057"/>
                </a:lnTo>
                <a:lnTo>
                  <a:pt x="12551" y="54057"/>
                </a:lnTo>
                <a:lnTo>
                  <a:pt x="12551" y="60295"/>
                </a:lnTo>
                <a:lnTo>
                  <a:pt x="10465" y="60295"/>
                </a:lnTo>
                <a:lnTo>
                  <a:pt x="10465" y="66533"/>
                </a:lnTo>
                <a:lnTo>
                  <a:pt x="8380" y="66533"/>
                </a:lnTo>
                <a:lnTo>
                  <a:pt x="8380" y="74847"/>
                </a:lnTo>
                <a:lnTo>
                  <a:pt x="6294" y="74847"/>
                </a:lnTo>
                <a:lnTo>
                  <a:pt x="6294" y="83165"/>
                </a:lnTo>
                <a:lnTo>
                  <a:pt x="4208" y="83165"/>
                </a:lnTo>
                <a:lnTo>
                  <a:pt x="4208" y="95641"/>
                </a:lnTo>
                <a:lnTo>
                  <a:pt x="2085" y="95641"/>
                </a:lnTo>
                <a:lnTo>
                  <a:pt x="2085" y="122670"/>
                </a:lnTo>
                <a:lnTo>
                  <a:pt x="0" y="124749"/>
                </a:lnTo>
                <a:lnTo>
                  <a:pt x="2085" y="149698"/>
                </a:lnTo>
                <a:lnTo>
                  <a:pt x="4208" y="162171"/>
                </a:lnTo>
                <a:lnTo>
                  <a:pt x="8380" y="178806"/>
                </a:lnTo>
                <a:lnTo>
                  <a:pt x="10465" y="185044"/>
                </a:lnTo>
                <a:lnTo>
                  <a:pt x="12551" y="189199"/>
                </a:lnTo>
                <a:lnTo>
                  <a:pt x="16723" y="201676"/>
                </a:lnTo>
                <a:lnTo>
                  <a:pt x="18845" y="203755"/>
                </a:lnTo>
                <a:lnTo>
                  <a:pt x="25103" y="216228"/>
                </a:lnTo>
                <a:lnTo>
                  <a:pt x="27189" y="218307"/>
                </a:lnTo>
                <a:lnTo>
                  <a:pt x="29275" y="222466"/>
                </a:lnTo>
                <a:lnTo>
                  <a:pt x="33483" y="226625"/>
                </a:lnTo>
                <a:lnTo>
                  <a:pt x="35569" y="230784"/>
                </a:lnTo>
                <a:lnTo>
                  <a:pt x="52292" y="247415"/>
                </a:lnTo>
                <a:lnTo>
                  <a:pt x="56464" y="247415"/>
                </a:lnTo>
                <a:lnTo>
                  <a:pt x="54378" y="243257"/>
                </a:lnTo>
                <a:lnTo>
                  <a:pt x="52292" y="241177"/>
                </a:lnTo>
                <a:lnTo>
                  <a:pt x="50206" y="237018"/>
                </a:lnTo>
                <a:lnTo>
                  <a:pt x="45998" y="232860"/>
                </a:lnTo>
                <a:lnTo>
                  <a:pt x="43912" y="228704"/>
                </a:lnTo>
                <a:lnTo>
                  <a:pt x="39741" y="224546"/>
                </a:lnTo>
                <a:lnTo>
                  <a:pt x="37655" y="220387"/>
                </a:lnTo>
                <a:lnTo>
                  <a:pt x="35569" y="218307"/>
                </a:lnTo>
                <a:lnTo>
                  <a:pt x="29275" y="205835"/>
                </a:lnTo>
                <a:lnTo>
                  <a:pt x="27189" y="199597"/>
                </a:lnTo>
                <a:lnTo>
                  <a:pt x="23017" y="191279"/>
                </a:lnTo>
                <a:lnTo>
                  <a:pt x="16723" y="166330"/>
                </a:lnTo>
                <a:lnTo>
                  <a:pt x="14637" y="151778"/>
                </a:lnTo>
                <a:lnTo>
                  <a:pt x="12551" y="124749"/>
                </a:lnTo>
                <a:lnTo>
                  <a:pt x="14637" y="122670"/>
                </a:lnTo>
                <a:lnTo>
                  <a:pt x="14637" y="93562"/>
                </a:lnTo>
                <a:lnTo>
                  <a:pt x="16723" y="93562"/>
                </a:lnTo>
                <a:lnTo>
                  <a:pt x="16723" y="81085"/>
                </a:lnTo>
                <a:lnTo>
                  <a:pt x="18845" y="81085"/>
                </a:lnTo>
                <a:lnTo>
                  <a:pt x="18845" y="72768"/>
                </a:lnTo>
                <a:lnTo>
                  <a:pt x="20931" y="72768"/>
                </a:lnTo>
                <a:lnTo>
                  <a:pt x="20931" y="64454"/>
                </a:lnTo>
                <a:lnTo>
                  <a:pt x="23017" y="64454"/>
                </a:lnTo>
                <a:lnTo>
                  <a:pt x="23017" y="56136"/>
                </a:lnTo>
                <a:lnTo>
                  <a:pt x="25103" y="56136"/>
                </a:lnTo>
                <a:lnTo>
                  <a:pt x="25103" y="51977"/>
                </a:lnTo>
                <a:lnTo>
                  <a:pt x="27189" y="51977"/>
                </a:lnTo>
                <a:lnTo>
                  <a:pt x="27189" y="47818"/>
                </a:lnTo>
                <a:lnTo>
                  <a:pt x="29275" y="47818"/>
                </a:lnTo>
                <a:lnTo>
                  <a:pt x="29275" y="43660"/>
                </a:lnTo>
                <a:lnTo>
                  <a:pt x="31361" y="43660"/>
                </a:lnTo>
                <a:lnTo>
                  <a:pt x="31361" y="37425"/>
                </a:lnTo>
                <a:lnTo>
                  <a:pt x="33483" y="37425"/>
                </a:lnTo>
                <a:lnTo>
                  <a:pt x="33483" y="33266"/>
                </a:lnTo>
                <a:close/>
              </a:path>
              <a:path w="56514" h="247650">
                <a:moveTo>
                  <a:pt x="56464" y="0"/>
                </a:moveTo>
                <a:lnTo>
                  <a:pt x="48121" y="4158"/>
                </a:lnTo>
                <a:lnTo>
                  <a:pt x="41826" y="10397"/>
                </a:lnTo>
                <a:lnTo>
                  <a:pt x="39741" y="10397"/>
                </a:lnTo>
                <a:lnTo>
                  <a:pt x="39741" y="14552"/>
                </a:lnTo>
                <a:lnTo>
                  <a:pt x="33483" y="20790"/>
                </a:lnTo>
                <a:lnTo>
                  <a:pt x="31361" y="20790"/>
                </a:lnTo>
                <a:lnTo>
                  <a:pt x="31361" y="24949"/>
                </a:lnTo>
                <a:lnTo>
                  <a:pt x="29275" y="27028"/>
                </a:lnTo>
                <a:lnTo>
                  <a:pt x="27189" y="27028"/>
                </a:lnTo>
                <a:lnTo>
                  <a:pt x="27189" y="31187"/>
                </a:lnTo>
                <a:lnTo>
                  <a:pt x="25103" y="33266"/>
                </a:lnTo>
                <a:lnTo>
                  <a:pt x="35569" y="33266"/>
                </a:lnTo>
                <a:lnTo>
                  <a:pt x="35569" y="29107"/>
                </a:lnTo>
                <a:lnTo>
                  <a:pt x="37655" y="29107"/>
                </a:lnTo>
                <a:lnTo>
                  <a:pt x="39741" y="27028"/>
                </a:lnTo>
                <a:lnTo>
                  <a:pt x="39741" y="22869"/>
                </a:lnTo>
                <a:lnTo>
                  <a:pt x="41826" y="22869"/>
                </a:lnTo>
                <a:lnTo>
                  <a:pt x="48121" y="16631"/>
                </a:lnTo>
                <a:lnTo>
                  <a:pt x="48121" y="12472"/>
                </a:lnTo>
                <a:lnTo>
                  <a:pt x="50206" y="12472"/>
                </a:lnTo>
                <a:lnTo>
                  <a:pt x="54378" y="8317"/>
                </a:lnTo>
                <a:lnTo>
                  <a:pt x="54378" y="4158"/>
                </a:lnTo>
                <a:lnTo>
                  <a:pt x="56464" y="4158"/>
                </a:lnTo>
                <a:lnTo>
                  <a:pt x="56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45161" y="2192487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5">
                <a:moveTo>
                  <a:pt x="0" y="0"/>
                </a:moveTo>
                <a:lnTo>
                  <a:pt x="152633" y="0"/>
                </a:lnTo>
              </a:path>
            </a:pathLst>
          </a:custGeom>
          <a:ln w="116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329155" y="2145706"/>
            <a:ext cx="104775" cy="110489"/>
          </a:xfrm>
          <a:custGeom>
            <a:avLst/>
            <a:gdLst/>
            <a:ahLst/>
            <a:cxnLst/>
            <a:rect l="l" t="t" r="r" b="b"/>
            <a:pathLst>
              <a:path w="104775" h="110489">
                <a:moveTo>
                  <a:pt x="71102" y="14555"/>
                </a:moveTo>
                <a:lnTo>
                  <a:pt x="39741" y="14555"/>
                </a:lnTo>
                <a:lnTo>
                  <a:pt x="58550" y="16635"/>
                </a:lnTo>
                <a:lnTo>
                  <a:pt x="62722" y="18714"/>
                </a:lnTo>
                <a:lnTo>
                  <a:pt x="69016" y="20794"/>
                </a:lnTo>
                <a:lnTo>
                  <a:pt x="79482" y="22869"/>
                </a:lnTo>
                <a:lnTo>
                  <a:pt x="83653" y="24949"/>
                </a:lnTo>
                <a:lnTo>
                  <a:pt x="73187" y="35346"/>
                </a:lnTo>
                <a:lnTo>
                  <a:pt x="69016" y="37425"/>
                </a:lnTo>
                <a:lnTo>
                  <a:pt x="54378" y="51977"/>
                </a:lnTo>
                <a:lnTo>
                  <a:pt x="50206" y="54057"/>
                </a:lnTo>
                <a:lnTo>
                  <a:pt x="27189" y="76930"/>
                </a:lnTo>
                <a:lnTo>
                  <a:pt x="25103" y="76930"/>
                </a:lnTo>
                <a:lnTo>
                  <a:pt x="25103" y="81085"/>
                </a:lnTo>
                <a:lnTo>
                  <a:pt x="10465" y="95641"/>
                </a:lnTo>
                <a:lnTo>
                  <a:pt x="8380" y="95641"/>
                </a:lnTo>
                <a:lnTo>
                  <a:pt x="8380" y="99800"/>
                </a:lnTo>
                <a:lnTo>
                  <a:pt x="6294" y="101879"/>
                </a:lnTo>
                <a:lnTo>
                  <a:pt x="4171" y="101879"/>
                </a:lnTo>
                <a:lnTo>
                  <a:pt x="4171" y="106038"/>
                </a:lnTo>
                <a:lnTo>
                  <a:pt x="0" y="110193"/>
                </a:lnTo>
                <a:lnTo>
                  <a:pt x="6294" y="110193"/>
                </a:lnTo>
                <a:lnTo>
                  <a:pt x="6294" y="106038"/>
                </a:lnTo>
                <a:lnTo>
                  <a:pt x="8380" y="106038"/>
                </a:lnTo>
                <a:lnTo>
                  <a:pt x="16723" y="97720"/>
                </a:lnTo>
                <a:lnTo>
                  <a:pt x="20931" y="95641"/>
                </a:lnTo>
                <a:lnTo>
                  <a:pt x="20931" y="93562"/>
                </a:lnTo>
                <a:lnTo>
                  <a:pt x="52292" y="93562"/>
                </a:lnTo>
                <a:lnTo>
                  <a:pt x="45998" y="91482"/>
                </a:lnTo>
                <a:lnTo>
                  <a:pt x="41826" y="89403"/>
                </a:lnTo>
                <a:lnTo>
                  <a:pt x="23017" y="87323"/>
                </a:lnTo>
                <a:lnTo>
                  <a:pt x="39741" y="70692"/>
                </a:lnTo>
                <a:lnTo>
                  <a:pt x="43912" y="68612"/>
                </a:lnTo>
                <a:lnTo>
                  <a:pt x="54378" y="58215"/>
                </a:lnTo>
                <a:lnTo>
                  <a:pt x="58550" y="56136"/>
                </a:lnTo>
                <a:lnTo>
                  <a:pt x="94119" y="20794"/>
                </a:lnTo>
                <a:lnTo>
                  <a:pt x="94119" y="16635"/>
                </a:lnTo>
                <a:lnTo>
                  <a:pt x="73187" y="16635"/>
                </a:lnTo>
                <a:lnTo>
                  <a:pt x="71102" y="14555"/>
                </a:lnTo>
                <a:close/>
              </a:path>
              <a:path w="104775" h="110489">
                <a:moveTo>
                  <a:pt x="94119" y="81085"/>
                </a:moveTo>
                <a:lnTo>
                  <a:pt x="85739" y="81085"/>
                </a:lnTo>
                <a:lnTo>
                  <a:pt x="85739" y="85244"/>
                </a:lnTo>
                <a:lnTo>
                  <a:pt x="81567" y="87323"/>
                </a:lnTo>
                <a:lnTo>
                  <a:pt x="77359" y="91482"/>
                </a:lnTo>
                <a:lnTo>
                  <a:pt x="71102" y="93562"/>
                </a:lnTo>
                <a:lnTo>
                  <a:pt x="20931" y="93562"/>
                </a:lnTo>
                <a:lnTo>
                  <a:pt x="35569" y="95641"/>
                </a:lnTo>
                <a:lnTo>
                  <a:pt x="37655" y="97720"/>
                </a:lnTo>
                <a:lnTo>
                  <a:pt x="39741" y="101879"/>
                </a:lnTo>
                <a:lnTo>
                  <a:pt x="43912" y="103959"/>
                </a:lnTo>
                <a:lnTo>
                  <a:pt x="48084" y="108117"/>
                </a:lnTo>
                <a:lnTo>
                  <a:pt x="52292" y="110193"/>
                </a:lnTo>
                <a:lnTo>
                  <a:pt x="69016" y="110193"/>
                </a:lnTo>
                <a:lnTo>
                  <a:pt x="77359" y="106038"/>
                </a:lnTo>
                <a:lnTo>
                  <a:pt x="87825" y="95641"/>
                </a:lnTo>
                <a:lnTo>
                  <a:pt x="87825" y="91482"/>
                </a:lnTo>
                <a:lnTo>
                  <a:pt x="89911" y="91482"/>
                </a:lnTo>
                <a:lnTo>
                  <a:pt x="89911" y="87323"/>
                </a:lnTo>
                <a:lnTo>
                  <a:pt x="91997" y="87323"/>
                </a:lnTo>
                <a:lnTo>
                  <a:pt x="94119" y="85244"/>
                </a:lnTo>
                <a:lnTo>
                  <a:pt x="94119" y="81085"/>
                </a:lnTo>
                <a:close/>
              </a:path>
              <a:path w="104775" h="110489">
                <a:moveTo>
                  <a:pt x="96205" y="72771"/>
                </a:moveTo>
                <a:lnTo>
                  <a:pt x="89911" y="72771"/>
                </a:lnTo>
                <a:lnTo>
                  <a:pt x="89911" y="76930"/>
                </a:lnTo>
                <a:lnTo>
                  <a:pt x="87825" y="76930"/>
                </a:lnTo>
                <a:lnTo>
                  <a:pt x="87825" y="81085"/>
                </a:lnTo>
                <a:lnTo>
                  <a:pt x="96205" y="81085"/>
                </a:lnTo>
                <a:lnTo>
                  <a:pt x="96205" y="72771"/>
                </a:lnTo>
                <a:close/>
              </a:path>
              <a:path w="104775" h="110489">
                <a:moveTo>
                  <a:pt x="58550" y="0"/>
                </a:moveTo>
                <a:lnTo>
                  <a:pt x="41826" y="2079"/>
                </a:lnTo>
                <a:lnTo>
                  <a:pt x="37655" y="4158"/>
                </a:lnTo>
                <a:lnTo>
                  <a:pt x="29275" y="12476"/>
                </a:lnTo>
                <a:lnTo>
                  <a:pt x="27189" y="12476"/>
                </a:lnTo>
                <a:lnTo>
                  <a:pt x="27189" y="16635"/>
                </a:lnTo>
                <a:lnTo>
                  <a:pt x="25103" y="16635"/>
                </a:lnTo>
                <a:lnTo>
                  <a:pt x="25103" y="20794"/>
                </a:lnTo>
                <a:lnTo>
                  <a:pt x="23017" y="20794"/>
                </a:lnTo>
                <a:lnTo>
                  <a:pt x="23017" y="24949"/>
                </a:lnTo>
                <a:lnTo>
                  <a:pt x="20931" y="27028"/>
                </a:lnTo>
                <a:lnTo>
                  <a:pt x="27189" y="27028"/>
                </a:lnTo>
                <a:lnTo>
                  <a:pt x="35569" y="18714"/>
                </a:lnTo>
                <a:lnTo>
                  <a:pt x="39741" y="16635"/>
                </a:lnTo>
                <a:lnTo>
                  <a:pt x="39741" y="14555"/>
                </a:lnTo>
                <a:lnTo>
                  <a:pt x="71102" y="14555"/>
                </a:lnTo>
                <a:lnTo>
                  <a:pt x="66930" y="10397"/>
                </a:lnTo>
                <a:lnTo>
                  <a:pt x="64844" y="6238"/>
                </a:lnTo>
                <a:lnTo>
                  <a:pt x="62722" y="4158"/>
                </a:lnTo>
                <a:lnTo>
                  <a:pt x="58550" y="2079"/>
                </a:lnTo>
                <a:lnTo>
                  <a:pt x="58550" y="0"/>
                </a:lnTo>
                <a:close/>
              </a:path>
              <a:path w="104775" h="110489">
                <a:moveTo>
                  <a:pt x="100377" y="8317"/>
                </a:moveTo>
                <a:lnTo>
                  <a:pt x="91997" y="8317"/>
                </a:lnTo>
                <a:lnTo>
                  <a:pt x="91997" y="12476"/>
                </a:lnTo>
                <a:lnTo>
                  <a:pt x="89911" y="14555"/>
                </a:lnTo>
                <a:lnTo>
                  <a:pt x="85739" y="16635"/>
                </a:lnTo>
                <a:lnTo>
                  <a:pt x="96205" y="16635"/>
                </a:lnTo>
                <a:lnTo>
                  <a:pt x="100377" y="12476"/>
                </a:lnTo>
                <a:lnTo>
                  <a:pt x="100377" y="8317"/>
                </a:lnTo>
                <a:close/>
              </a:path>
              <a:path w="104775" h="110489">
                <a:moveTo>
                  <a:pt x="104548" y="0"/>
                </a:moveTo>
                <a:lnTo>
                  <a:pt x="98291" y="0"/>
                </a:lnTo>
                <a:lnTo>
                  <a:pt x="98291" y="4158"/>
                </a:lnTo>
                <a:lnTo>
                  <a:pt x="94119" y="8317"/>
                </a:lnTo>
                <a:lnTo>
                  <a:pt x="102463" y="8317"/>
                </a:lnTo>
                <a:lnTo>
                  <a:pt x="104548" y="6238"/>
                </a:lnTo>
                <a:lnTo>
                  <a:pt x="104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56722" y="2068781"/>
            <a:ext cx="59055" cy="247650"/>
          </a:xfrm>
          <a:custGeom>
            <a:avLst/>
            <a:gdLst/>
            <a:ahLst/>
            <a:cxnLst/>
            <a:rect l="l" t="t" r="r" b="b"/>
            <a:pathLst>
              <a:path w="59054" h="247650">
                <a:moveTo>
                  <a:pt x="48084" y="185044"/>
                </a:moveTo>
                <a:lnTo>
                  <a:pt x="35532" y="185044"/>
                </a:lnTo>
                <a:lnTo>
                  <a:pt x="35532" y="191279"/>
                </a:lnTo>
                <a:lnTo>
                  <a:pt x="33446" y="191279"/>
                </a:lnTo>
                <a:lnTo>
                  <a:pt x="33446" y="197517"/>
                </a:lnTo>
                <a:lnTo>
                  <a:pt x="31361" y="197517"/>
                </a:lnTo>
                <a:lnTo>
                  <a:pt x="31361" y="201676"/>
                </a:lnTo>
                <a:lnTo>
                  <a:pt x="29275" y="201676"/>
                </a:lnTo>
                <a:lnTo>
                  <a:pt x="29275" y="205835"/>
                </a:lnTo>
                <a:lnTo>
                  <a:pt x="27189" y="205835"/>
                </a:lnTo>
                <a:lnTo>
                  <a:pt x="27189" y="209994"/>
                </a:lnTo>
                <a:lnTo>
                  <a:pt x="25103" y="209994"/>
                </a:lnTo>
                <a:lnTo>
                  <a:pt x="25103" y="216228"/>
                </a:lnTo>
                <a:lnTo>
                  <a:pt x="22980" y="216228"/>
                </a:lnTo>
                <a:lnTo>
                  <a:pt x="22980" y="220387"/>
                </a:lnTo>
                <a:lnTo>
                  <a:pt x="18809" y="224546"/>
                </a:lnTo>
                <a:lnTo>
                  <a:pt x="16723" y="224546"/>
                </a:lnTo>
                <a:lnTo>
                  <a:pt x="16723" y="228704"/>
                </a:lnTo>
                <a:lnTo>
                  <a:pt x="12551" y="232860"/>
                </a:lnTo>
                <a:lnTo>
                  <a:pt x="10465" y="232860"/>
                </a:lnTo>
                <a:lnTo>
                  <a:pt x="10465" y="237018"/>
                </a:lnTo>
                <a:lnTo>
                  <a:pt x="0" y="247415"/>
                </a:lnTo>
                <a:lnTo>
                  <a:pt x="6257" y="247415"/>
                </a:lnTo>
                <a:lnTo>
                  <a:pt x="10465" y="245336"/>
                </a:lnTo>
                <a:lnTo>
                  <a:pt x="22980" y="232860"/>
                </a:lnTo>
                <a:lnTo>
                  <a:pt x="22980" y="228704"/>
                </a:lnTo>
                <a:lnTo>
                  <a:pt x="25103" y="228704"/>
                </a:lnTo>
                <a:lnTo>
                  <a:pt x="31361" y="222466"/>
                </a:lnTo>
                <a:lnTo>
                  <a:pt x="31361" y="218307"/>
                </a:lnTo>
                <a:lnTo>
                  <a:pt x="33446" y="218307"/>
                </a:lnTo>
                <a:lnTo>
                  <a:pt x="33446" y="214152"/>
                </a:lnTo>
                <a:lnTo>
                  <a:pt x="35532" y="214152"/>
                </a:lnTo>
                <a:lnTo>
                  <a:pt x="37618" y="212073"/>
                </a:lnTo>
                <a:lnTo>
                  <a:pt x="37618" y="207914"/>
                </a:lnTo>
                <a:lnTo>
                  <a:pt x="39741" y="207914"/>
                </a:lnTo>
                <a:lnTo>
                  <a:pt x="39741" y="203755"/>
                </a:lnTo>
                <a:lnTo>
                  <a:pt x="41826" y="203755"/>
                </a:lnTo>
                <a:lnTo>
                  <a:pt x="41826" y="199597"/>
                </a:lnTo>
                <a:lnTo>
                  <a:pt x="43912" y="199597"/>
                </a:lnTo>
                <a:lnTo>
                  <a:pt x="43912" y="195438"/>
                </a:lnTo>
                <a:lnTo>
                  <a:pt x="45998" y="195438"/>
                </a:lnTo>
                <a:lnTo>
                  <a:pt x="45998" y="189199"/>
                </a:lnTo>
                <a:lnTo>
                  <a:pt x="48084" y="189199"/>
                </a:lnTo>
                <a:lnTo>
                  <a:pt x="48084" y="185044"/>
                </a:lnTo>
                <a:close/>
              </a:path>
              <a:path w="59054" h="247650">
                <a:moveTo>
                  <a:pt x="6257" y="0"/>
                </a:moveTo>
                <a:lnTo>
                  <a:pt x="0" y="2079"/>
                </a:lnTo>
                <a:lnTo>
                  <a:pt x="2085" y="4158"/>
                </a:lnTo>
                <a:lnTo>
                  <a:pt x="4171" y="8317"/>
                </a:lnTo>
                <a:lnTo>
                  <a:pt x="10465" y="14552"/>
                </a:lnTo>
                <a:lnTo>
                  <a:pt x="12551" y="18710"/>
                </a:lnTo>
                <a:lnTo>
                  <a:pt x="18809" y="24949"/>
                </a:lnTo>
                <a:lnTo>
                  <a:pt x="39741" y="81085"/>
                </a:lnTo>
                <a:lnTo>
                  <a:pt x="43912" y="153857"/>
                </a:lnTo>
                <a:lnTo>
                  <a:pt x="41826" y="153857"/>
                </a:lnTo>
                <a:lnTo>
                  <a:pt x="41826" y="166330"/>
                </a:lnTo>
                <a:lnTo>
                  <a:pt x="39741" y="166330"/>
                </a:lnTo>
                <a:lnTo>
                  <a:pt x="39741" y="174647"/>
                </a:lnTo>
                <a:lnTo>
                  <a:pt x="37618" y="174647"/>
                </a:lnTo>
                <a:lnTo>
                  <a:pt x="37618" y="185044"/>
                </a:lnTo>
                <a:lnTo>
                  <a:pt x="50170" y="185044"/>
                </a:lnTo>
                <a:lnTo>
                  <a:pt x="50170" y="178806"/>
                </a:lnTo>
                <a:lnTo>
                  <a:pt x="52256" y="178806"/>
                </a:lnTo>
                <a:lnTo>
                  <a:pt x="52256" y="170489"/>
                </a:lnTo>
                <a:lnTo>
                  <a:pt x="54378" y="170489"/>
                </a:lnTo>
                <a:lnTo>
                  <a:pt x="54378" y="162171"/>
                </a:lnTo>
                <a:lnTo>
                  <a:pt x="56464" y="162171"/>
                </a:lnTo>
                <a:lnTo>
                  <a:pt x="56464" y="149698"/>
                </a:lnTo>
                <a:lnTo>
                  <a:pt x="58550" y="149698"/>
                </a:lnTo>
                <a:lnTo>
                  <a:pt x="56464" y="97720"/>
                </a:lnTo>
                <a:lnTo>
                  <a:pt x="43912" y="49898"/>
                </a:lnTo>
                <a:lnTo>
                  <a:pt x="35532" y="35346"/>
                </a:lnTo>
                <a:lnTo>
                  <a:pt x="31361" y="27028"/>
                </a:lnTo>
                <a:lnTo>
                  <a:pt x="29275" y="24949"/>
                </a:lnTo>
                <a:lnTo>
                  <a:pt x="27189" y="20790"/>
                </a:lnTo>
                <a:lnTo>
                  <a:pt x="10465" y="4158"/>
                </a:lnTo>
                <a:lnTo>
                  <a:pt x="6257" y="2079"/>
                </a:lnTo>
                <a:lnTo>
                  <a:pt x="6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719577" y="1732026"/>
            <a:ext cx="4114800" cy="2752725"/>
          </a:xfrm>
          <a:custGeom>
            <a:avLst/>
            <a:gdLst/>
            <a:ahLst/>
            <a:cxnLst/>
            <a:rect l="l" t="t" r="r" b="b"/>
            <a:pathLst>
              <a:path w="4114800" h="2752725">
                <a:moveTo>
                  <a:pt x="0" y="0"/>
                </a:moveTo>
                <a:lnTo>
                  <a:pt x="36716" y="63883"/>
                </a:lnTo>
                <a:lnTo>
                  <a:pt x="73590" y="127709"/>
                </a:lnTo>
                <a:lnTo>
                  <a:pt x="110780" y="191417"/>
                </a:lnTo>
                <a:lnTo>
                  <a:pt x="148443" y="254948"/>
                </a:lnTo>
                <a:lnTo>
                  <a:pt x="186737" y="318246"/>
                </a:lnTo>
                <a:lnTo>
                  <a:pt x="225820" y="381249"/>
                </a:lnTo>
                <a:lnTo>
                  <a:pt x="265849" y="443901"/>
                </a:lnTo>
                <a:lnTo>
                  <a:pt x="306982" y="506142"/>
                </a:lnTo>
                <a:lnTo>
                  <a:pt x="349377" y="567914"/>
                </a:lnTo>
                <a:lnTo>
                  <a:pt x="393192" y="629158"/>
                </a:lnTo>
                <a:lnTo>
                  <a:pt x="439257" y="690595"/>
                </a:lnTo>
                <a:lnTo>
                  <a:pt x="463311" y="721611"/>
                </a:lnTo>
                <a:lnTo>
                  <a:pt x="487932" y="752748"/>
                </a:lnTo>
                <a:lnTo>
                  <a:pt x="513040" y="783945"/>
                </a:lnTo>
                <a:lnTo>
                  <a:pt x="538549" y="815143"/>
                </a:lnTo>
                <a:lnTo>
                  <a:pt x="564377" y="846284"/>
                </a:lnTo>
                <a:lnTo>
                  <a:pt x="590440" y="877307"/>
                </a:lnTo>
                <a:lnTo>
                  <a:pt x="616654" y="908155"/>
                </a:lnTo>
                <a:lnTo>
                  <a:pt x="642937" y="938768"/>
                </a:lnTo>
                <a:lnTo>
                  <a:pt x="669204" y="969086"/>
                </a:lnTo>
                <a:lnTo>
                  <a:pt x="695373" y="999051"/>
                </a:lnTo>
                <a:lnTo>
                  <a:pt x="721360" y="1028603"/>
                </a:lnTo>
                <a:lnTo>
                  <a:pt x="747081" y="1057683"/>
                </a:lnTo>
                <a:lnTo>
                  <a:pt x="772453" y="1086232"/>
                </a:lnTo>
                <a:lnTo>
                  <a:pt x="821817" y="1141502"/>
                </a:lnTo>
                <a:lnTo>
                  <a:pt x="868783" y="1193938"/>
                </a:lnTo>
                <a:lnTo>
                  <a:pt x="891159" y="1218946"/>
                </a:lnTo>
                <a:lnTo>
                  <a:pt x="933869" y="1266227"/>
                </a:lnTo>
                <a:lnTo>
                  <a:pt x="974483" y="1310166"/>
                </a:lnTo>
                <a:lnTo>
                  <a:pt x="1013392" y="1351353"/>
                </a:lnTo>
                <a:lnTo>
                  <a:pt x="1050992" y="1390377"/>
                </a:lnTo>
                <a:lnTo>
                  <a:pt x="1087675" y="1427829"/>
                </a:lnTo>
                <a:lnTo>
                  <a:pt x="1123837" y="1464297"/>
                </a:lnTo>
                <a:lnTo>
                  <a:pt x="1159870" y="1500373"/>
                </a:lnTo>
                <a:lnTo>
                  <a:pt x="1177962" y="1518447"/>
                </a:lnTo>
                <a:lnTo>
                  <a:pt x="1196170" y="1536645"/>
                </a:lnTo>
                <a:lnTo>
                  <a:pt x="1233129" y="1573703"/>
                </a:lnTo>
                <a:lnTo>
                  <a:pt x="1271143" y="1612138"/>
                </a:lnTo>
                <a:lnTo>
                  <a:pt x="1309700" y="1652163"/>
                </a:lnTo>
                <a:lnTo>
                  <a:pt x="1348110" y="1693287"/>
                </a:lnTo>
                <a:lnTo>
                  <a:pt x="1386488" y="1735040"/>
                </a:lnTo>
                <a:lnTo>
                  <a:pt x="1405703" y="1756004"/>
                </a:lnTo>
                <a:lnTo>
                  <a:pt x="1424955" y="1776949"/>
                </a:lnTo>
                <a:lnTo>
                  <a:pt x="1463627" y="1818544"/>
                </a:lnTo>
                <a:lnTo>
                  <a:pt x="1502623" y="1859355"/>
                </a:lnTo>
                <a:lnTo>
                  <a:pt x="1542061" y="1898909"/>
                </a:lnTo>
                <a:lnTo>
                  <a:pt x="1582059" y="1936737"/>
                </a:lnTo>
                <a:lnTo>
                  <a:pt x="1622735" y="1972368"/>
                </a:lnTo>
                <a:lnTo>
                  <a:pt x="1664208" y="2005330"/>
                </a:lnTo>
                <a:lnTo>
                  <a:pt x="1706477" y="2035387"/>
                </a:lnTo>
                <a:lnTo>
                  <a:pt x="1749362" y="2062958"/>
                </a:lnTo>
                <a:lnTo>
                  <a:pt x="1792822" y="2088435"/>
                </a:lnTo>
                <a:lnTo>
                  <a:pt x="1836820" y="2112211"/>
                </a:lnTo>
                <a:lnTo>
                  <a:pt x="1881314" y="2134679"/>
                </a:lnTo>
                <a:lnTo>
                  <a:pt x="1926265" y="2156233"/>
                </a:lnTo>
                <a:lnTo>
                  <a:pt x="1971634" y="2177266"/>
                </a:lnTo>
                <a:lnTo>
                  <a:pt x="2017381" y="2198170"/>
                </a:lnTo>
                <a:lnTo>
                  <a:pt x="2040384" y="2208698"/>
                </a:lnTo>
                <a:lnTo>
                  <a:pt x="2063467" y="2219340"/>
                </a:lnTo>
                <a:lnTo>
                  <a:pt x="2086624" y="2230148"/>
                </a:lnTo>
                <a:lnTo>
                  <a:pt x="2109851" y="2241169"/>
                </a:lnTo>
                <a:lnTo>
                  <a:pt x="2133035" y="2252279"/>
                </a:lnTo>
                <a:lnTo>
                  <a:pt x="2156095" y="2263324"/>
                </a:lnTo>
                <a:lnTo>
                  <a:pt x="2202000" y="2285213"/>
                </a:lnTo>
                <a:lnTo>
                  <a:pt x="2247878" y="2306837"/>
                </a:lnTo>
                <a:lnTo>
                  <a:pt x="2294045" y="2328197"/>
                </a:lnTo>
                <a:lnTo>
                  <a:pt x="2340816" y="2349293"/>
                </a:lnTo>
                <a:lnTo>
                  <a:pt x="2388505" y="2370126"/>
                </a:lnTo>
                <a:lnTo>
                  <a:pt x="2437427" y="2390697"/>
                </a:lnTo>
                <a:lnTo>
                  <a:pt x="2487896" y="2411007"/>
                </a:lnTo>
                <a:lnTo>
                  <a:pt x="2540228" y="2431056"/>
                </a:lnTo>
                <a:lnTo>
                  <a:pt x="2594737" y="2450846"/>
                </a:lnTo>
                <a:lnTo>
                  <a:pt x="2652541" y="2470729"/>
                </a:lnTo>
                <a:lnTo>
                  <a:pt x="2713995" y="2490901"/>
                </a:lnTo>
                <a:lnTo>
                  <a:pt x="2778154" y="2511127"/>
                </a:lnTo>
                <a:lnTo>
                  <a:pt x="2844073" y="2531170"/>
                </a:lnTo>
                <a:lnTo>
                  <a:pt x="2910808" y="2550795"/>
                </a:lnTo>
                <a:lnTo>
                  <a:pt x="2977413" y="2569763"/>
                </a:lnTo>
                <a:lnTo>
                  <a:pt x="3042944" y="2587840"/>
                </a:lnTo>
                <a:lnTo>
                  <a:pt x="3106455" y="2604790"/>
                </a:lnTo>
                <a:lnTo>
                  <a:pt x="3167002" y="2620375"/>
                </a:lnTo>
                <a:lnTo>
                  <a:pt x="3223641" y="2634361"/>
                </a:lnTo>
                <a:lnTo>
                  <a:pt x="3276542" y="2646650"/>
                </a:lnTo>
                <a:lnTo>
                  <a:pt x="3326724" y="2657435"/>
                </a:lnTo>
                <a:lnTo>
                  <a:pt x="3374619" y="2666911"/>
                </a:lnTo>
                <a:lnTo>
                  <a:pt x="3420663" y="2675273"/>
                </a:lnTo>
                <a:lnTo>
                  <a:pt x="3465290" y="2682716"/>
                </a:lnTo>
                <a:lnTo>
                  <a:pt x="3508933" y="2689435"/>
                </a:lnTo>
                <a:lnTo>
                  <a:pt x="3552028" y="2695625"/>
                </a:lnTo>
                <a:lnTo>
                  <a:pt x="3595009" y="2701482"/>
                </a:lnTo>
                <a:lnTo>
                  <a:pt x="3638309" y="2707199"/>
                </a:lnTo>
                <a:lnTo>
                  <a:pt x="3660216" y="2710067"/>
                </a:lnTo>
                <a:lnTo>
                  <a:pt x="3682365" y="2712974"/>
                </a:lnTo>
                <a:lnTo>
                  <a:pt x="3726716" y="2718595"/>
                </a:lnTo>
                <a:lnTo>
                  <a:pt x="3770717" y="2723688"/>
                </a:lnTo>
                <a:lnTo>
                  <a:pt x="3814407" y="2728310"/>
                </a:lnTo>
                <a:lnTo>
                  <a:pt x="3857826" y="2732519"/>
                </a:lnTo>
                <a:lnTo>
                  <a:pt x="3901011" y="2736373"/>
                </a:lnTo>
                <a:lnTo>
                  <a:pt x="3944002" y="2739930"/>
                </a:lnTo>
                <a:lnTo>
                  <a:pt x="3986837" y="2743248"/>
                </a:lnTo>
                <a:lnTo>
                  <a:pt x="4029556" y="2746384"/>
                </a:lnTo>
                <a:lnTo>
                  <a:pt x="4072197" y="2749396"/>
                </a:lnTo>
                <a:lnTo>
                  <a:pt x="4093501" y="2750874"/>
                </a:lnTo>
                <a:lnTo>
                  <a:pt x="4114800" y="2752344"/>
                </a:lnTo>
              </a:path>
            </a:pathLst>
          </a:custGeom>
          <a:ln w="1981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96764" y="3246993"/>
            <a:ext cx="964006" cy="903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31976" y="3343135"/>
            <a:ext cx="163195" cy="56515"/>
          </a:xfrm>
          <a:custGeom>
            <a:avLst/>
            <a:gdLst/>
            <a:ahLst/>
            <a:cxnLst/>
            <a:rect l="l" t="t" r="r" b="b"/>
            <a:pathLst>
              <a:path w="163195" h="56514">
                <a:moveTo>
                  <a:pt x="162907" y="48069"/>
                </a:moveTo>
                <a:lnTo>
                  <a:pt x="2083" y="50160"/>
                </a:lnTo>
                <a:lnTo>
                  <a:pt x="0" y="52250"/>
                </a:lnTo>
                <a:lnTo>
                  <a:pt x="2083" y="54340"/>
                </a:lnTo>
                <a:lnTo>
                  <a:pt x="8333" y="56431"/>
                </a:lnTo>
                <a:lnTo>
                  <a:pt x="156620" y="56431"/>
                </a:lnTo>
                <a:lnTo>
                  <a:pt x="162907" y="54340"/>
                </a:lnTo>
                <a:lnTo>
                  <a:pt x="162907" y="48069"/>
                </a:lnTo>
                <a:close/>
              </a:path>
              <a:path w="163195" h="56514">
                <a:moveTo>
                  <a:pt x="162907" y="0"/>
                </a:moveTo>
                <a:lnTo>
                  <a:pt x="2083" y="0"/>
                </a:lnTo>
                <a:lnTo>
                  <a:pt x="2083" y="4176"/>
                </a:lnTo>
                <a:lnTo>
                  <a:pt x="0" y="6267"/>
                </a:lnTo>
                <a:lnTo>
                  <a:pt x="2083" y="8357"/>
                </a:lnTo>
                <a:lnTo>
                  <a:pt x="8333" y="10447"/>
                </a:lnTo>
                <a:lnTo>
                  <a:pt x="156620" y="10447"/>
                </a:lnTo>
                <a:lnTo>
                  <a:pt x="162907" y="8357"/>
                </a:lnTo>
                <a:lnTo>
                  <a:pt x="16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86772" y="3261620"/>
            <a:ext cx="54610" cy="171450"/>
          </a:xfrm>
          <a:custGeom>
            <a:avLst/>
            <a:gdLst/>
            <a:ahLst/>
            <a:cxnLst/>
            <a:rect l="l" t="t" r="r" b="b"/>
            <a:pathLst>
              <a:path w="54610" h="171450">
                <a:moveTo>
                  <a:pt x="54314" y="163025"/>
                </a:moveTo>
                <a:lnTo>
                  <a:pt x="0" y="163025"/>
                </a:lnTo>
                <a:lnTo>
                  <a:pt x="0" y="171387"/>
                </a:lnTo>
                <a:lnTo>
                  <a:pt x="54314" y="171387"/>
                </a:lnTo>
                <a:lnTo>
                  <a:pt x="54314" y="163025"/>
                </a:lnTo>
                <a:close/>
              </a:path>
              <a:path w="54610" h="171450">
                <a:moveTo>
                  <a:pt x="35490" y="0"/>
                </a:moveTo>
                <a:lnTo>
                  <a:pt x="0" y="0"/>
                </a:lnTo>
                <a:lnTo>
                  <a:pt x="0" y="8361"/>
                </a:lnTo>
                <a:lnTo>
                  <a:pt x="14620" y="10451"/>
                </a:lnTo>
                <a:lnTo>
                  <a:pt x="16703" y="12541"/>
                </a:lnTo>
                <a:lnTo>
                  <a:pt x="18787" y="160935"/>
                </a:lnTo>
                <a:lnTo>
                  <a:pt x="16703" y="163025"/>
                </a:lnTo>
                <a:lnTo>
                  <a:pt x="39694" y="163025"/>
                </a:lnTo>
                <a:lnTo>
                  <a:pt x="37610" y="160935"/>
                </a:lnTo>
                <a:lnTo>
                  <a:pt x="35490" y="154664"/>
                </a:lnTo>
                <a:lnTo>
                  <a:pt x="35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53624" y="3322232"/>
            <a:ext cx="106680" cy="113030"/>
          </a:xfrm>
          <a:custGeom>
            <a:avLst/>
            <a:gdLst/>
            <a:ahLst/>
            <a:cxnLst/>
            <a:rect l="l" t="t" r="r" b="b"/>
            <a:pathLst>
              <a:path w="106679" h="113029">
                <a:moveTo>
                  <a:pt x="27120" y="18812"/>
                </a:moveTo>
                <a:lnTo>
                  <a:pt x="14620" y="18812"/>
                </a:lnTo>
                <a:lnTo>
                  <a:pt x="14620" y="22993"/>
                </a:lnTo>
                <a:lnTo>
                  <a:pt x="12500" y="25080"/>
                </a:lnTo>
                <a:lnTo>
                  <a:pt x="10417" y="25080"/>
                </a:lnTo>
                <a:lnTo>
                  <a:pt x="10417" y="29260"/>
                </a:lnTo>
                <a:lnTo>
                  <a:pt x="8333" y="31350"/>
                </a:lnTo>
                <a:lnTo>
                  <a:pt x="6250" y="31350"/>
                </a:lnTo>
                <a:lnTo>
                  <a:pt x="6250" y="35531"/>
                </a:lnTo>
                <a:lnTo>
                  <a:pt x="4166" y="35531"/>
                </a:lnTo>
                <a:lnTo>
                  <a:pt x="4166" y="43892"/>
                </a:lnTo>
                <a:lnTo>
                  <a:pt x="2083" y="43892"/>
                </a:lnTo>
                <a:lnTo>
                  <a:pt x="2083" y="56431"/>
                </a:lnTo>
                <a:lnTo>
                  <a:pt x="0" y="58521"/>
                </a:lnTo>
                <a:lnTo>
                  <a:pt x="2083" y="71063"/>
                </a:lnTo>
                <a:lnTo>
                  <a:pt x="4166" y="79424"/>
                </a:lnTo>
                <a:lnTo>
                  <a:pt x="6250" y="81514"/>
                </a:lnTo>
                <a:lnTo>
                  <a:pt x="8333" y="85691"/>
                </a:lnTo>
                <a:lnTo>
                  <a:pt x="10417" y="87782"/>
                </a:lnTo>
                <a:lnTo>
                  <a:pt x="12500" y="91962"/>
                </a:lnTo>
                <a:lnTo>
                  <a:pt x="14620" y="94052"/>
                </a:lnTo>
                <a:lnTo>
                  <a:pt x="16703" y="98233"/>
                </a:lnTo>
                <a:lnTo>
                  <a:pt x="20870" y="100323"/>
                </a:lnTo>
                <a:lnTo>
                  <a:pt x="25037" y="104504"/>
                </a:lnTo>
                <a:lnTo>
                  <a:pt x="29240" y="106594"/>
                </a:lnTo>
                <a:lnTo>
                  <a:pt x="31324" y="108685"/>
                </a:lnTo>
                <a:lnTo>
                  <a:pt x="35490" y="110775"/>
                </a:lnTo>
                <a:lnTo>
                  <a:pt x="41741" y="112862"/>
                </a:lnTo>
                <a:lnTo>
                  <a:pt x="68898" y="112862"/>
                </a:lnTo>
                <a:lnTo>
                  <a:pt x="75185" y="110775"/>
                </a:lnTo>
                <a:lnTo>
                  <a:pt x="79352" y="108685"/>
                </a:lnTo>
                <a:lnTo>
                  <a:pt x="81435" y="106594"/>
                </a:lnTo>
                <a:lnTo>
                  <a:pt x="43861" y="106594"/>
                </a:lnTo>
                <a:lnTo>
                  <a:pt x="39657" y="104504"/>
                </a:lnTo>
                <a:lnTo>
                  <a:pt x="37574" y="102414"/>
                </a:lnTo>
                <a:lnTo>
                  <a:pt x="33407" y="100323"/>
                </a:lnTo>
                <a:lnTo>
                  <a:pt x="31324" y="96143"/>
                </a:lnTo>
                <a:lnTo>
                  <a:pt x="27120" y="91962"/>
                </a:lnTo>
                <a:lnTo>
                  <a:pt x="22953" y="83601"/>
                </a:lnTo>
                <a:lnTo>
                  <a:pt x="20870" y="77334"/>
                </a:lnTo>
                <a:lnTo>
                  <a:pt x="18787" y="56431"/>
                </a:lnTo>
                <a:lnTo>
                  <a:pt x="20870" y="54340"/>
                </a:lnTo>
                <a:lnTo>
                  <a:pt x="20870" y="33441"/>
                </a:lnTo>
                <a:lnTo>
                  <a:pt x="22953" y="33441"/>
                </a:lnTo>
                <a:lnTo>
                  <a:pt x="22953" y="27170"/>
                </a:lnTo>
                <a:lnTo>
                  <a:pt x="25037" y="27170"/>
                </a:lnTo>
                <a:lnTo>
                  <a:pt x="25037" y="22993"/>
                </a:lnTo>
                <a:lnTo>
                  <a:pt x="27120" y="22993"/>
                </a:lnTo>
                <a:lnTo>
                  <a:pt x="27120" y="18812"/>
                </a:lnTo>
                <a:close/>
              </a:path>
              <a:path w="106679" h="113029">
                <a:moveTo>
                  <a:pt x="96055" y="89872"/>
                </a:moveTo>
                <a:lnTo>
                  <a:pt x="81435" y="89872"/>
                </a:lnTo>
                <a:lnTo>
                  <a:pt x="81435" y="94052"/>
                </a:lnTo>
                <a:lnTo>
                  <a:pt x="70981" y="104504"/>
                </a:lnTo>
                <a:lnTo>
                  <a:pt x="64731" y="106594"/>
                </a:lnTo>
                <a:lnTo>
                  <a:pt x="81435" y="106594"/>
                </a:lnTo>
                <a:lnTo>
                  <a:pt x="83518" y="104504"/>
                </a:lnTo>
                <a:lnTo>
                  <a:pt x="87722" y="102414"/>
                </a:lnTo>
                <a:lnTo>
                  <a:pt x="96055" y="94052"/>
                </a:lnTo>
                <a:lnTo>
                  <a:pt x="96055" y="89872"/>
                </a:lnTo>
                <a:close/>
              </a:path>
              <a:path w="106679" h="113029">
                <a:moveTo>
                  <a:pt x="98139" y="85691"/>
                </a:moveTo>
                <a:lnTo>
                  <a:pt x="83518" y="85691"/>
                </a:lnTo>
                <a:lnTo>
                  <a:pt x="83518" y="89872"/>
                </a:lnTo>
                <a:lnTo>
                  <a:pt x="98139" y="89872"/>
                </a:lnTo>
                <a:lnTo>
                  <a:pt x="98139" y="85691"/>
                </a:lnTo>
                <a:close/>
              </a:path>
              <a:path w="106679" h="113029">
                <a:moveTo>
                  <a:pt x="102342" y="79424"/>
                </a:moveTo>
                <a:lnTo>
                  <a:pt x="85602" y="79424"/>
                </a:lnTo>
                <a:lnTo>
                  <a:pt x="85602" y="85691"/>
                </a:lnTo>
                <a:lnTo>
                  <a:pt x="100222" y="85691"/>
                </a:lnTo>
                <a:lnTo>
                  <a:pt x="102342" y="83601"/>
                </a:lnTo>
                <a:lnTo>
                  <a:pt x="102342" y="79424"/>
                </a:lnTo>
                <a:close/>
              </a:path>
              <a:path w="106679" h="113029">
                <a:moveTo>
                  <a:pt x="77268" y="6270"/>
                </a:moveTo>
                <a:lnTo>
                  <a:pt x="64731" y="6270"/>
                </a:lnTo>
                <a:lnTo>
                  <a:pt x="64731" y="8361"/>
                </a:lnTo>
                <a:lnTo>
                  <a:pt x="70981" y="10451"/>
                </a:lnTo>
                <a:lnTo>
                  <a:pt x="73101" y="12541"/>
                </a:lnTo>
                <a:lnTo>
                  <a:pt x="87722" y="79424"/>
                </a:lnTo>
                <a:lnTo>
                  <a:pt x="104426" y="79424"/>
                </a:lnTo>
                <a:lnTo>
                  <a:pt x="104426" y="73153"/>
                </a:lnTo>
                <a:lnTo>
                  <a:pt x="106509" y="73153"/>
                </a:lnTo>
                <a:lnTo>
                  <a:pt x="104426" y="41802"/>
                </a:lnTo>
                <a:lnTo>
                  <a:pt x="102342" y="35531"/>
                </a:lnTo>
                <a:lnTo>
                  <a:pt x="98139" y="27170"/>
                </a:lnTo>
                <a:lnTo>
                  <a:pt x="96055" y="25080"/>
                </a:lnTo>
                <a:lnTo>
                  <a:pt x="91889" y="16722"/>
                </a:lnTo>
                <a:lnTo>
                  <a:pt x="87722" y="14632"/>
                </a:lnTo>
                <a:lnTo>
                  <a:pt x="81435" y="8361"/>
                </a:lnTo>
                <a:lnTo>
                  <a:pt x="77268" y="6270"/>
                </a:lnTo>
                <a:close/>
              </a:path>
              <a:path w="106679" h="113029">
                <a:moveTo>
                  <a:pt x="68898" y="0"/>
                </a:moveTo>
                <a:lnTo>
                  <a:pt x="41741" y="2090"/>
                </a:lnTo>
                <a:lnTo>
                  <a:pt x="35490" y="4180"/>
                </a:lnTo>
                <a:lnTo>
                  <a:pt x="33407" y="6270"/>
                </a:lnTo>
                <a:lnTo>
                  <a:pt x="29240" y="8361"/>
                </a:lnTo>
                <a:lnTo>
                  <a:pt x="27120" y="10451"/>
                </a:lnTo>
                <a:lnTo>
                  <a:pt x="22953" y="12541"/>
                </a:lnTo>
                <a:lnTo>
                  <a:pt x="16703" y="18812"/>
                </a:lnTo>
                <a:lnTo>
                  <a:pt x="29240" y="18812"/>
                </a:lnTo>
                <a:lnTo>
                  <a:pt x="33407" y="14632"/>
                </a:lnTo>
                <a:lnTo>
                  <a:pt x="37574" y="12541"/>
                </a:lnTo>
                <a:lnTo>
                  <a:pt x="39657" y="10451"/>
                </a:lnTo>
                <a:lnTo>
                  <a:pt x="45944" y="8361"/>
                </a:lnTo>
                <a:lnTo>
                  <a:pt x="64731" y="6270"/>
                </a:lnTo>
                <a:lnTo>
                  <a:pt x="77268" y="6270"/>
                </a:lnTo>
                <a:lnTo>
                  <a:pt x="75185" y="4180"/>
                </a:lnTo>
                <a:lnTo>
                  <a:pt x="68898" y="2090"/>
                </a:lnTo>
                <a:lnTo>
                  <a:pt x="688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74754" y="3322232"/>
            <a:ext cx="113030" cy="161290"/>
          </a:xfrm>
          <a:custGeom>
            <a:avLst/>
            <a:gdLst/>
            <a:ahLst/>
            <a:cxnLst/>
            <a:rect l="l" t="t" r="r" b="b"/>
            <a:pathLst>
              <a:path w="113029" h="161289">
                <a:moveTo>
                  <a:pt x="14620" y="121223"/>
                </a:moveTo>
                <a:lnTo>
                  <a:pt x="2083" y="121223"/>
                </a:lnTo>
                <a:lnTo>
                  <a:pt x="2083" y="129584"/>
                </a:lnTo>
                <a:lnTo>
                  <a:pt x="0" y="131674"/>
                </a:lnTo>
                <a:lnTo>
                  <a:pt x="31324" y="158845"/>
                </a:lnTo>
                <a:lnTo>
                  <a:pt x="39694" y="160935"/>
                </a:lnTo>
                <a:lnTo>
                  <a:pt x="75185" y="160935"/>
                </a:lnTo>
                <a:lnTo>
                  <a:pt x="87722" y="156754"/>
                </a:lnTo>
                <a:lnTo>
                  <a:pt x="39694" y="156754"/>
                </a:lnTo>
                <a:lnTo>
                  <a:pt x="35490" y="154664"/>
                </a:lnTo>
                <a:lnTo>
                  <a:pt x="12536" y="131674"/>
                </a:lnTo>
                <a:lnTo>
                  <a:pt x="14620" y="129584"/>
                </a:lnTo>
                <a:lnTo>
                  <a:pt x="14620" y="121223"/>
                </a:lnTo>
                <a:close/>
              </a:path>
              <a:path w="113029" h="161289">
                <a:moveTo>
                  <a:pt x="100247" y="108685"/>
                </a:moveTo>
                <a:lnTo>
                  <a:pt x="75185" y="108685"/>
                </a:lnTo>
                <a:lnTo>
                  <a:pt x="75185" y="110775"/>
                </a:lnTo>
                <a:lnTo>
                  <a:pt x="83555" y="112862"/>
                </a:lnTo>
                <a:lnTo>
                  <a:pt x="87722" y="114952"/>
                </a:lnTo>
                <a:lnTo>
                  <a:pt x="89805" y="117042"/>
                </a:lnTo>
                <a:lnTo>
                  <a:pt x="93972" y="117042"/>
                </a:lnTo>
                <a:lnTo>
                  <a:pt x="93972" y="121223"/>
                </a:lnTo>
                <a:lnTo>
                  <a:pt x="96055" y="137945"/>
                </a:lnTo>
                <a:lnTo>
                  <a:pt x="93972" y="137945"/>
                </a:lnTo>
                <a:lnTo>
                  <a:pt x="93972" y="142122"/>
                </a:lnTo>
                <a:lnTo>
                  <a:pt x="85638" y="150484"/>
                </a:lnTo>
                <a:lnTo>
                  <a:pt x="81435" y="152574"/>
                </a:lnTo>
                <a:lnTo>
                  <a:pt x="75185" y="154664"/>
                </a:lnTo>
                <a:lnTo>
                  <a:pt x="71018" y="156754"/>
                </a:lnTo>
                <a:lnTo>
                  <a:pt x="87722" y="156754"/>
                </a:lnTo>
                <a:lnTo>
                  <a:pt x="96055" y="152574"/>
                </a:lnTo>
                <a:lnTo>
                  <a:pt x="102342" y="146303"/>
                </a:lnTo>
                <a:lnTo>
                  <a:pt x="106509" y="144213"/>
                </a:lnTo>
                <a:lnTo>
                  <a:pt x="106509" y="140036"/>
                </a:lnTo>
                <a:lnTo>
                  <a:pt x="108592" y="140036"/>
                </a:lnTo>
                <a:lnTo>
                  <a:pt x="106509" y="119133"/>
                </a:lnTo>
                <a:lnTo>
                  <a:pt x="102342" y="110775"/>
                </a:lnTo>
                <a:lnTo>
                  <a:pt x="100247" y="108685"/>
                </a:lnTo>
                <a:close/>
              </a:path>
              <a:path w="113029" h="161289">
                <a:moveTo>
                  <a:pt x="62648" y="2090"/>
                </a:moveTo>
                <a:lnTo>
                  <a:pt x="37574" y="4180"/>
                </a:lnTo>
                <a:lnTo>
                  <a:pt x="31324" y="6270"/>
                </a:lnTo>
                <a:lnTo>
                  <a:pt x="27157" y="8361"/>
                </a:lnTo>
                <a:lnTo>
                  <a:pt x="25073" y="10451"/>
                </a:lnTo>
                <a:lnTo>
                  <a:pt x="20870" y="12541"/>
                </a:lnTo>
                <a:lnTo>
                  <a:pt x="18787" y="12541"/>
                </a:lnTo>
                <a:lnTo>
                  <a:pt x="18787" y="16722"/>
                </a:lnTo>
                <a:lnTo>
                  <a:pt x="14620" y="20903"/>
                </a:lnTo>
                <a:lnTo>
                  <a:pt x="12536" y="20903"/>
                </a:lnTo>
                <a:lnTo>
                  <a:pt x="12536" y="27170"/>
                </a:lnTo>
                <a:lnTo>
                  <a:pt x="10453" y="27170"/>
                </a:lnTo>
                <a:lnTo>
                  <a:pt x="10453" y="35531"/>
                </a:lnTo>
                <a:lnTo>
                  <a:pt x="8333" y="37621"/>
                </a:lnTo>
                <a:lnTo>
                  <a:pt x="10453" y="48073"/>
                </a:lnTo>
                <a:lnTo>
                  <a:pt x="12536" y="52254"/>
                </a:lnTo>
                <a:lnTo>
                  <a:pt x="14620" y="54340"/>
                </a:lnTo>
                <a:lnTo>
                  <a:pt x="16703" y="58521"/>
                </a:lnTo>
                <a:lnTo>
                  <a:pt x="18787" y="60611"/>
                </a:lnTo>
                <a:lnTo>
                  <a:pt x="20870" y="64792"/>
                </a:lnTo>
                <a:lnTo>
                  <a:pt x="18787" y="64792"/>
                </a:lnTo>
                <a:lnTo>
                  <a:pt x="18787" y="68972"/>
                </a:lnTo>
                <a:lnTo>
                  <a:pt x="16703" y="68972"/>
                </a:lnTo>
                <a:lnTo>
                  <a:pt x="16703" y="73153"/>
                </a:lnTo>
                <a:lnTo>
                  <a:pt x="14620" y="73153"/>
                </a:lnTo>
                <a:lnTo>
                  <a:pt x="14620" y="81514"/>
                </a:lnTo>
                <a:lnTo>
                  <a:pt x="12536" y="83601"/>
                </a:lnTo>
                <a:lnTo>
                  <a:pt x="14620" y="94052"/>
                </a:lnTo>
                <a:lnTo>
                  <a:pt x="16703" y="98233"/>
                </a:lnTo>
                <a:lnTo>
                  <a:pt x="18787" y="100323"/>
                </a:lnTo>
                <a:lnTo>
                  <a:pt x="20870" y="104504"/>
                </a:lnTo>
                <a:lnTo>
                  <a:pt x="22953" y="106594"/>
                </a:lnTo>
                <a:lnTo>
                  <a:pt x="14620" y="110775"/>
                </a:lnTo>
                <a:lnTo>
                  <a:pt x="12536" y="112862"/>
                </a:lnTo>
                <a:lnTo>
                  <a:pt x="8333" y="114952"/>
                </a:lnTo>
                <a:lnTo>
                  <a:pt x="6250" y="114952"/>
                </a:lnTo>
                <a:lnTo>
                  <a:pt x="6250" y="119133"/>
                </a:lnTo>
                <a:lnTo>
                  <a:pt x="4166" y="121223"/>
                </a:lnTo>
                <a:lnTo>
                  <a:pt x="16703" y="121223"/>
                </a:lnTo>
                <a:lnTo>
                  <a:pt x="16703" y="117042"/>
                </a:lnTo>
                <a:lnTo>
                  <a:pt x="18787" y="117042"/>
                </a:lnTo>
                <a:lnTo>
                  <a:pt x="22953" y="112862"/>
                </a:lnTo>
                <a:lnTo>
                  <a:pt x="29240" y="110775"/>
                </a:lnTo>
                <a:lnTo>
                  <a:pt x="75185" y="108685"/>
                </a:lnTo>
                <a:lnTo>
                  <a:pt x="100247" y="108685"/>
                </a:lnTo>
                <a:lnTo>
                  <a:pt x="96055" y="104504"/>
                </a:lnTo>
                <a:lnTo>
                  <a:pt x="87722" y="100323"/>
                </a:lnTo>
                <a:lnTo>
                  <a:pt x="81435" y="98233"/>
                </a:lnTo>
                <a:lnTo>
                  <a:pt x="45944" y="96143"/>
                </a:lnTo>
                <a:lnTo>
                  <a:pt x="29240" y="94052"/>
                </a:lnTo>
                <a:lnTo>
                  <a:pt x="25073" y="91962"/>
                </a:lnTo>
                <a:lnTo>
                  <a:pt x="22953" y="87782"/>
                </a:lnTo>
                <a:lnTo>
                  <a:pt x="20870" y="85691"/>
                </a:lnTo>
                <a:lnTo>
                  <a:pt x="18787" y="79424"/>
                </a:lnTo>
                <a:lnTo>
                  <a:pt x="20870" y="77334"/>
                </a:lnTo>
                <a:lnTo>
                  <a:pt x="20870" y="71063"/>
                </a:lnTo>
                <a:lnTo>
                  <a:pt x="22953" y="71063"/>
                </a:lnTo>
                <a:lnTo>
                  <a:pt x="22953" y="66882"/>
                </a:lnTo>
                <a:lnTo>
                  <a:pt x="39694" y="66882"/>
                </a:lnTo>
                <a:lnTo>
                  <a:pt x="37574" y="64792"/>
                </a:lnTo>
                <a:lnTo>
                  <a:pt x="33407" y="60611"/>
                </a:lnTo>
                <a:lnTo>
                  <a:pt x="29240" y="52254"/>
                </a:lnTo>
                <a:lnTo>
                  <a:pt x="27157" y="37621"/>
                </a:lnTo>
                <a:lnTo>
                  <a:pt x="29240" y="35531"/>
                </a:lnTo>
                <a:lnTo>
                  <a:pt x="29240" y="22993"/>
                </a:lnTo>
                <a:lnTo>
                  <a:pt x="31324" y="22993"/>
                </a:lnTo>
                <a:lnTo>
                  <a:pt x="31324" y="14632"/>
                </a:lnTo>
                <a:lnTo>
                  <a:pt x="33407" y="14632"/>
                </a:lnTo>
                <a:lnTo>
                  <a:pt x="37574" y="10451"/>
                </a:lnTo>
                <a:lnTo>
                  <a:pt x="41777" y="8361"/>
                </a:lnTo>
                <a:lnTo>
                  <a:pt x="58481" y="6270"/>
                </a:lnTo>
                <a:lnTo>
                  <a:pt x="66833" y="6270"/>
                </a:lnTo>
                <a:lnTo>
                  <a:pt x="62648" y="4180"/>
                </a:lnTo>
                <a:lnTo>
                  <a:pt x="62648" y="2090"/>
                </a:lnTo>
                <a:close/>
              </a:path>
              <a:path w="113029" h="161289">
                <a:moveTo>
                  <a:pt x="66833" y="6270"/>
                </a:moveTo>
                <a:lnTo>
                  <a:pt x="58481" y="6270"/>
                </a:lnTo>
                <a:lnTo>
                  <a:pt x="58481" y="8361"/>
                </a:lnTo>
                <a:lnTo>
                  <a:pt x="62648" y="12541"/>
                </a:lnTo>
                <a:lnTo>
                  <a:pt x="66815" y="20903"/>
                </a:lnTo>
                <a:lnTo>
                  <a:pt x="68935" y="50163"/>
                </a:lnTo>
                <a:lnTo>
                  <a:pt x="66815" y="50163"/>
                </a:lnTo>
                <a:lnTo>
                  <a:pt x="66815" y="56431"/>
                </a:lnTo>
                <a:lnTo>
                  <a:pt x="64731" y="56431"/>
                </a:lnTo>
                <a:lnTo>
                  <a:pt x="64731" y="60611"/>
                </a:lnTo>
                <a:lnTo>
                  <a:pt x="58481" y="66882"/>
                </a:lnTo>
                <a:lnTo>
                  <a:pt x="22953" y="66882"/>
                </a:lnTo>
                <a:lnTo>
                  <a:pt x="31324" y="71063"/>
                </a:lnTo>
                <a:lnTo>
                  <a:pt x="37574" y="73153"/>
                </a:lnTo>
                <a:lnTo>
                  <a:pt x="60564" y="73153"/>
                </a:lnTo>
                <a:lnTo>
                  <a:pt x="66815" y="71063"/>
                </a:lnTo>
                <a:lnTo>
                  <a:pt x="71018" y="68972"/>
                </a:lnTo>
                <a:lnTo>
                  <a:pt x="73101" y="66882"/>
                </a:lnTo>
                <a:lnTo>
                  <a:pt x="77268" y="64792"/>
                </a:lnTo>
                <a:lnTo>
                  <a:pt x="79352" y="62701"/>
                </a:lnTo>
                <a:lnTo>
                  <a:pt x="79352" y="58521"/>
                </a:lnTo>
                <a:lnTo>
                  <a:pt x="81435" y="58521"/>
                </a:lnTo>
                <a:lnTo>
                  <a:pt x="83555" y="56431"/>
                </a:lnTo>
                <a:lnTo>
                  <a:pt x="83555" y="52254"/>
                </a:lnTo>
                <a:lnTo>
                  <a:pt x="85638" y="52254"/>
                </a:lnTo>
                <a:lnTo>
                  <a:pt x="85638" y="45983"/>
                </a:lnTo>
                <a:lnTo>
                  <a:pt x="87722" y="45983"/>
                </a:lnTo>
                <a:lnTo>
                  <a:pt x="85638" y="25080"/>
                </a:lnTo>
                <a:lnTo>
                  <a:pt x="83555" y="20903"/>
                </a:lnTo>
                <a:lnTo>
                  <a:pt x="77268" y="14632"/>
                </a:lnTo>
                <a:lnTo>
                  <a:pt x="81435" y="12541"/>
                </a:lnTo>
                <a:lnTo>
                  <a:pt x="85638" y="8361"/>
                </a:lnTo>
                <a:lnTo>
                  <a:pt x="71018" y="8361"/>
                </a:lnTo>
                <a:lnTo>
                  <a:pt x="66833" y="6270"/>
                </a:lnTo>
                <a:close/>
              </a:path>
              <a:path w="113029" h="161289">
                <a:moveTo>
                  <a:pt x="110676" y="4180"/>
                </a:moveTo>
                <a:lnTo>
                  <a:pt x="102342" y="4180"/>
                </a:lnTo>
                <a:lnTo>
                  <a:pt x="102342" y="8361"/>
                </a:lnTo>
                <a:lnTo>
                  <a:pt x="100259" y="10451"/>
                </a:lnTo>
                <a:lnTo>
                  <a:pt x="102342" y="14632"/>
                </a:lnTo>
                <a:lnTo>
                  <a:pt x="112796" y="14632"/>
                </a:lnTo>
                <a:lnTo>
                  <a:pt x="110676" y="4180"/>
                </a:lnTo>
                <a:close/>
              </a:path>
              <a:path w="113029" h="161289">
                <a:moveTo>
                  <a:pt x="108592" y="0"/>
                </a:moveTo>
                <a:lnTo>
                  <a:pt x="89805" y="2090"/>
                </a:lnTo>
                <a:lnTo>
                  <a:pt x="83555" y="4180"/>
                </a:lnTo>
                <a:lnTo>
                  <a:pt x="79352" y="6270"/>
                </a:lnTo>
                <a:lnTo>
                  <a:pt x="77268" y="8361"/>
                </a:lnTo>
                <a:lnTo>
                  <a:pt x="85638" y="8361"/>
                </a:lnTo>
                <a:lnTo>
                  <a:pt x="91889" y="6270"/>
                </a:lnTo>
                <a:lnTo>
                  <a:pt x="102342" y="4180"/>
                </a:lnTo>
                <a:lnTo>
                  <a:pt x="110676" y="4180"/>
                </a:lnTo>
                <a:lnTo>
                  <a:pt x="108592" y="2090"/>
                </a:lnTo>
                <a:lnTo>
                  <a:pt x="108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18874" y="3246993"/>
            <a:ext cx="56515" cy="248920"/>
          </a:xfrm>
          <a:custGeom>
            <a:avLst/>
            <a:gdLst/>
            <a:ahLst/>
            <a:cxnLst/>
            <a:rect l="l" t="t" r="r" b="b"/>
            <a:pathLst>
              <a:path w="56514" h="248920">
                <a:moveTo>
                  <a:pt x="33407" y="33441"/>
                </a:moveTo>
                <a:lnTo>
                  <a:pt x="22953" y="33441"/>
                </a:lnTo>
                <a:lnTo>
                  <a:pt x="22953" y="37621"/>
                </a:lnTo>
                <a:lnTo>
                  <a:pt x="20870" y="39712"/>
                </a:lnTo>
                <a:lnTo>
                  <a:pt x="18787" y="39712"/>
                </a:lnTo>
                <a:lnTo>
                  <a:pt x="18787" y="45979"/>
                </a:lnTo>
                <a:lnTo>
                  <a:pt x="16703" y="45979"/>
                </a:lnTo>
                <a:lnTo>
                  <a:pt x="16703" y="50160"/>
                </a:lnTo>
                <a:lnTo>
                  <a:pt x="14620" y="50160"/>
                </a:lnTo>
                <a:lnTo>
                  <a:pt x="14620" y="54340"/>
                </a:lnTo>
                <a:lnTo>
                  <a:pt x="12536" y="54340"/>
                </a:lnTo>
                <a:lnTo>
                  <a:pt x="12536" y="60611"/>
                </a:lnTo>
                <a:lnTo>
                  <a:pt x="10417" y="60611"/>
                </a:lnTo>
                <a:lnTo>
                  <a:pt x="10417" y="66882"/>
                </a:lnTo>
                <a:lnTo>
                  <a:pt x="8333" y="66882"/>
                </a:lnTo>
                <a:lnTo>
                  <a:pt x="8333" y="75240"/>
                </a:lnTo>
                <a:lnTo>
                  <a:pt x="6250" y="75240"/>
                </a:lnTo>
                <a:lnTo>
                  <a:pt x="6250" y="83601"/>
                </a:lnTo>
                <a:lnTo>
                  <a:pt x="4166" y="83601"/>
                </a:lnTo>
                <a:lnTo>
                  <a:pt x="4166" y="96143"/>
                </a:lnTo>
                <a:lnTo>
                  <a:pt x="2083" y="96143"/>
                </a:lnTo>
                <a:lnTo>
                  <a:pt x="2083" y="123313"/>
                </a:lnTo>
                <a:lnTo>
                  <a:pt x="0" y="125403"/>
                </a:lnTo>
                <a:lnTo>
                  <a:pt x="2083" y="150484"/>
                </a:lnTo>
                <a:lnTo>
                  <a:pt x="4166" y="163022"/>
                </a:lnTo>
                <a:lnTo>
                  <a:pt x="8333" y="179744"/>
                </a:lnTo>
                <a:lnTo>
                  <a:pt x="10417" y="186015"/>
                </a:lnTo>
                <a:lnTo>
                  <a:pt x="12536" y="190192"/>
                </a:lnTo>
                <a:lnTo>
                  <a:pt x="16703" y="202734"/>
                </a:lnTo>
                <a:lnTo>
                  <a:pt x="18787" y="204824"/>
                </a:lnTo>
                <a:lnTo>
                  <a:pt x="25037" y="217362"/>
                </a:lnTo>
                <a:lnTo>
                  <a:pt x="27157" y="219453"/>
                </a:lnTo>
                <a:lnTo>
                  <a:pt x="29240" y="223633"/>
                </a:lnTo>
                <a:lnTo>
                  <a:pt x="33407" y="227814"/>
                </a:lnTo>
                <a:lnTo>
                  <a:pt x="35490" y="231995"/>
                </a:lnTo>
                <a:lnTo>
                  <a:pt x="52194" y="248713"/>
                </a:lnTo>
                <a:lnTo>
                  <a:pt x="56398" y="248713"/>
                </a:lnTo>
                <a:lnTo>
                  <a:pt x="54278" y="244533"/>
                </a:lnTo>
                <a:lnTo>
                  <a:pt x="52194" y="242443"/>
                </a:lnTo>
                <a:lnTo>
                  <a:pt x="50111" y="238262"/>
                </a:lnTo>
                <a:lnTo>
                  <a:pt x="45944" y="234081"/>
                </a:lnTo>
                <a:lnTo>
                  <a:pt x="43861" y="229904"/>
                </a:lnTo>
                <a:lnTo>
                  <a:pt x="39657" y="225724"/>
                </a:lnTo>
                <a:lnTo>
                  <a:pt x="37574" y="221543"/>
                </a:lnTo>
                <a:lnTo>
                  <a:pt x="35490" y="219453"/>
                </a:lnTo>
                <a:lnTo>
                  <a:pt x="29240" y="206915"/>
                </a:lnTo>
                <a:lnTo>
                  <a:pt x="27157" y="200644"/>
                </a:lnTo>
                <a:lnTo>
                  <a:pt x="22953" y="192282"/>
                </a:lnTo>
                <a:lnTo>
                  <a:pt x="16703" y="167202"/>
                </a:lnTo>
                <a:lnTo>
                  <a:pt x="14620" y="152574"/>
                </a:lnTo>
                <a:lnTo>
                  <a:pt x="12536" y="125403"/>
                </a:lnTo>
                <a:lnTo>
                  <a:pt x="14620" y="123313"/>
                </a:lnTo>
                <a:lnTo>
                  <a:pt x="14620" y="94052"/>
                </a:lnTo>
                <a:lnTo>
                  <a:pt x="16703" y="94052"/>
                </a:lnTo>
                <a:lnTo>
                  <a:pt x="16703" y="81511"/>
                </a:lnTo>
                <a:lnTo>
                  <a:pt x="18787" y="81511"/>
                </a:lnTo>
                <a:lnTo>
                  <a:pt x="18787" y="73149"/>
                </a:lnTo>
                <a:lnTo>
                  <a:pt x="20870" y="73149"/>
                </a:lnTo>
                <a:lnTo>
                  <a:pt x="20870" y="64792"/>
                </a:lnTo>
                <a:lnTo>
                  <a:pt x="22953" y="64792"/>
                </a:lnTo>
                <a:lnTo>
                  <a:pt x="22953" y="56431"/>
                </a:lnTo>
                <a:lnTo>
                  <a:pt x="25037" y="56431"/>
                </a:lnTo>
                <a:lnTo>
                  <a:pt x="25037" y="52250"/>
                </a:lnTo>
                <a:lnTo>
                  <a:pt x="27157" y="52250"/>
                </a:lnTo>
                <a:lnTo>
                  <a:pt x="27157" y="48069"/>
                </a:lnTo>
                <a:lnTo>
                  <a:pt x="29240" y="48069"/>
                </a:lnTo>
                <a:lnTo>
                  <a:pt x="29240" y="43889"/>
                </a:lnTo>
                <a:lnTo>
                  <a:pt x="31324" y="43889"/>
                </a:lnTo>
                <a:lnTo>
                  <a:pt x="31324" y="37621"/>
                </a:lnTo>
                <a:lnTo>
                  <a:pt x="33407" y="37621"/>
                </a:lnTo>
                <a:lnTo>
                  <a:pt x="33407" y="33441"/>
                </a:lnTo>
                <a:close/>
              </a:path>
              <a:path w="56514" h="248920">
                <a:moveTo>
                  <a:pt x="56398" y="0"/>
                </a:moveTo>
                <a:lnTo>
                  <a:pt x="48027" y="4180"/>
                </a:lnTo>
                <a:lnTo>
                  <a:pt x="41777" y="10451"/>
                </a:lnTo>
                <a:lnTo>
                  <a:pt x="39657" y="10451"/>
                </a:lnTo>
                <a:lnTo>
                  <a:pt x="39657" y="14628"/>
                </a:lnTo>
                <a:lnTo>
                  <a:pt x="33407" y="20899"/>
                </a:lnTo>
                <a:lnTo>
                  <a:pt x="31324" y="20899"/>
                </a:lnTo>
                <a:lnTo>
                  <a:pt x="31324" y="25080"/>
                </a:lnTo>
                <a:lnTo>
                  <a:pt x="29240" y="27170"/>
                </a:lnTo>
                <a:lnTo>
                  <a:pt x="27157" y="27170"/>
                </a:lnTo>
                <a:lnTo>
                  <a:pt x="27157" y="31350"/>
                </a:lnTo>
                <a:lnTo>
                  <a:pt x="25037" y="33441"/>
                </a:lnTo>
                <a:lnTo>
                  <a:pt x="35490" y="33441"/>
                </a:lnTo>
                <a:lnTo>
                  <a:pt x="35490" y="29260"/>
                </a:lnTo>
                <a:lnTo>
                  <a:pt x="37574" y="29260"/>
                </a:lnTo>
                <a:lnTo>
                  <a:pt x="39657" y="27170"/>
                </a:lnTo>
                <a:lnTo>
                  <a:pt x="39657" y="22989"/>
                </a:lnTo>
                <a:lnTo>
                  <a:pt x="41777" y="22989"/>
                </a:lnTo>
                <a:lnTo>
                  <a:pt x="48027" y="16718"/>
                </a:lnTo>
                <a:lnTo>
                  <a:pt x="48027" y="12538"/>
                </a:lnTo>
                <a:lnTo>
                  <a:pt x="50111" y="12538"/>
                </a:lnTo>
                <a:lnTo>
                  <a:pt x="54278" y="8361"/>
                </a:lnTo>
                <a:lnTo>
                  <a:pt x="54278" y="4180"/>
                </a:lnTo>
                <a:lnTo>
                  <a:pt x="56398" y="4180"/>
                </a:lnTo>
                <a:lnTo>
                  <a:pt x="56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10763" y="3267891"/>
            <a:ext cx="81915" cy="165735"/>
          </a:xfrm>
          <a:custGeom>
            <a:avLst/>
            <a:gdLst/>
            <a:ahLst/>
            <a:cxnLst/>
            <a:rect l="l" t="t" r="r" b="b"/>
            <a:pathLst>
              <a:path w="81914" h="165735">
                <a:moveTo>
                  <a:pt x="81472" y="158845"/>
                </a:moveTo>
                <a:lnTo>
                  <a:pt x="2083" y="158845"/>
                </a:lnTo>
                <a:lnTo>
                  <a:pt x="2083" y="165116"/>
                </a:lnTo>
                <a:lnTo>
                  <a:pt x="81472" y="165116"/>
                </a:lnTo>
                <a:lnTo>
                  <a:pt x="81472" y="158845"/>
                </a:lnTo>
                <a:close/>
              </a:path>
              <a:path w="81914" h="165735">
                <a:moveTo>
                  <a:pt x="50111" y="16722"/>
                </a:moveTo>
                <a:lnTo>
                  <a:pt x="33407" y="16722"/>
                </a:lnTo>
                <a:lnTo>
                  <a:pt x="33407" y="152574"/>
                </a:lnTo>
                <a:lnTo>
                  <a:pt x="29240" y="156754"/>
                </a:lnTo>
                <a:lnTo>
                  <a:pt x="10453" y="158845"/>
                </a:lnTo>
                <a:lnTo>
                  <a:pt x="73101" y="158845"/>
                </a:lnTo>
                <a:lnTo>
                  <a:pt x="54314" y="156754"/>
                </a:lnTo>
                <a:lnTo>
                  <a:pt x="52231" y="154664"/>
                </a:lnTo>
                <a:lnTo>
                  <a:pt x="50111" y="146303"/>
                </a:lnTo>
                <a:lnTo>
                  <a:pt x="50111" y="16722"/>
                </a:lnTo>
                <a:close/>
              </a:path>
              <a:path w="81914" h="165735">
                <a:moveTo>
                  <a:pt x="50111" y="0"/>
                </a:moveTo>
                <a:lnTo>
                  <a:pt x="43861" y="2090"/>
                </a:lnTo>
                <a:lnTo>
                  <a:pt x="39694" y="6270"/>
                </a:lnTo>
                <a:lnTo>
                  <a:pt x="27157" y="12541"/>
                </a:lnTo>
                <a:lnTo>
                  <a:pt x="20870" y="14632"/>
                </a:lnTo>
                <a:lnTo>
                  <a:pt x="0" y="14632"/>
                </a:lnTo>
                <a:lnTo>
                  <a:pt x="0" y="20899"/>
                </a:lnTo>
                <a:lnTo>
                  <a:pt x="20870" y="20899"/>
                </a:lnTo>
                <a:lnTo>
                  <a:pt x="29240" y="18812"/>
                </a:lnTo>
                <a:lnTo>
                  <a:pt x="33407" y="16722"/>
                </a:lnTo>
                <a:lnTo>
                  <a:pt x="50111" y="16722"/>
                </a:lnTo>
                <a:lnTo>
                  <a:pt x="5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279958" y="3290881"/>
            <a:ext cx="163195" cy="161290"/>
          </a:xfrm>
          <a:custGeom>
            <a:avLst/>
            <a:gdLst/>
            <a:ahLst/>
            <a:cxnLst/>
            <a:rect l="l" t="t" r="r" b="b"/>
            <a:pathLst>
              <a:path w="163195" h="161289">
                <a:moveTo>
                  <a:pt x="85602" y="85691"/>
                </a:moveTo>
                <a:lnTo>
                  <a:pt x="77268" y="85691"/>
                </a:lnTo>
                <a:lnTo>
                  <a:pt x="77268" y="154664"/>
                </a:lnTo>
                <a:lnTo>
                  <a:pt x="79352" y="160935"/>
                </a:lnTo>
                <a:lnTo>
                  <a:pt x="85602" y="160935"/>
                </a:lnTo>
                <a:lnTo>
                  <a:pt x="85602" y="85691"/>
                </a:lnTo>
                <a:close/>
              </a:path>
              <a:path w="163195" h="161289">
                <a:moveTo>
                  <a:pt x="85602" y="0"/>
                </a:moveTo>
                <a:lnTo>
                  <a:pt x="79352" y="0"/>
                </a:lnTo>
                <a:lnTo>
                  <a:pt x="79352" y="6270"/>
                </a:lnTo>
                <a:lnTo>
                  <a:pt x="77268" y="6270"/>
                </a:lnTo>
                <a:lnTo>
                  <a:pt x="77268" y="77334"/>
                </a:lnTo>
                <a:lnTo>
                  <a:pt x="2083" y="79424"/>
                </a:lnTo>
                <a:lnTo>
                  <a:pt x="0" y="81514"/>
                </a:lnTo>
                <a:lnTo>
                  <a:pt x="2083" y="83605"/>
                </a:lnTo>
                <a:lnTo>
                  <a:pt x="8333" y="85691"/>
                </a:lnTo>
                <a:lnTo>
                  <a:pt x="154537" y="85691"/>
                </a:lnTo>
                <a:lnTo>
                  <a:pt x="162907" y="83605"/>
                </a:lnTo>
                <a:lnTo>
                  <a:pt x="162907" y="77334"/>
                </a:lnTo>
                <a:lnTo>
                  <a:pt x="85602" y="77334"/>
                </a:lnTo>
                <a:lnTo>
                  <a:pt x="856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20134" y="3322232"/>
            <a:ext cx="93980" cy="113030"/>
          </a:xfrm>
          <a:custGeom>
            <a:avLst/>
            <a:gdLst/>
            <a:ahLst/>
            <a:cxnLst/>
            <a:rect l="l" t="t" r="r" b="b"/>
            <a:pathLst>
              <a:path w="93979" h="113029">
                <a:moveTo>
                  <a:pt x="20870" y="33441"/>
                </a:moveTo>
                <a:lnTo>
                  <a:pt x="4166" y="33441"/>
                </a:lnTo>
                <a:lnTo>
                  <a:pt x="4166" y="43892"/>
                </a:lnTo>
                <a:lnTo>
                  <a:pt x="2083" y="43892"/>
                </a:lnTo>
                <a:lnTo>
                  <a:pt x="2083" y="54340"/>
                </a:lnTo>
                <a:lnTo>
                  <a:pt x="0" y="56431"/>
                </a:lnTo>
                <a:lnTo>
                  <a:pt x="2083" y="71063"/>
                </a:lnTo>
                <a:lnTo>
                  <a:pt x="4166" y="77334"/>
                </a:lnTo>
                <a:lnTo>
                  <a:pt x="8370" y="85691"/>
                </a:lnTo>
                <a:lnTo>
                  <a:pt x="10453" y="87782"/>
                </a:lnTo>
                <a:lnTo>
                  <a:pt x="14620" y="96143"/>
                </a:lnTo>
                <a:lnTo>
                  <a:pt x="18787" y="100323"/>
                </a:lnTo>
                <a:lnTo>
                  <a:pt x="22990" y="102414"/>
                </a:lnTo>
                <a:lnTo>
                  <a:pt x="25073" y="104504"/>
                </a:lnTo>
                <a:lnTo>
                  <a:pt x="29240" y="106594"/>
                </a:lnTo>
                <a:lnTo>
                  <a:pt x="33407" y="110775"/>
                </a:lnTo>
                <a:lnTo>
                  <a:pt x="39694" y="112862"/>
                </a:lnTo>
                <a:lnTo>
                  <a:pt x="66851" y="112862"/>
                </a:lnTo>
                <a:lnTo>
                  <a:pt x="75185" y="108685"/>
                </a:lnTo>
                <a:lnTo>
                  <a:pt x="77268" y="106594"/>
                </a:lnTo>
                <a:lnTo>
                  <a:pt x="43861" y="106594"/>
                </a:lnTo>
                <a:lnTo>
                  <a:pt x="41777" y="104504"/>
                </a:lnTo>
                <a:lnTo>
                  <a:pt x="33407" y="100323"/>
                </a:lnTo>
                <a:lnTo>
                  <a:pt x="31324" y="98233"/>
                </a:lnTo>
                <a:lnTo>
                  <a:pt x="29240" y="94052"/>
                </a:lnTo>
                <a:lnTo>
                  <a:pt x="27157" y="91962"/>
                </a:lnTo>
                <a:lnTo>
                  <a:pt x="22990" y="83601"/>
                </a:lnTo>
                <a:lnTo>
                  <a:pt x="20870" y="75243"/>
                </a:lnTo>
                <a:lnTo>
                  <a:pt x="18787" y="58521"/>
                </a:lnTo>
                <a:lnTo>
                  <a:pt x="18787" y="54340"/>
                </a:lnTo>
                <a:lnTo>
                  <a:pt x="87722" y="54340"/>
                </a:lnTo>
                <a:lnTo>
                  <a:pt x="93972" y="52254"/>
                </a:lnTo>
                <a:lnTo>
                  <a:pt x="93741" y="50163"/>
                </a:lnTo>
                <a:lnTo>
                  <a:pt x="18787" y="50163"/>
                </a:lnTo>
                <a:lnTo>
                  <a:pt x="20870" y="48073"/>
                </a:lnTo>
                <a:lnTo>
                  <a:pt x="20870" y="33441"/>
                </a:lnTo>
                <a:close/>
              </a:path>
              <a:path w="93979" h="113029">
                <a:moveTo>
                  <a:pt x="93972" y="79424"/>
                </a:moveTo>
                <a:lnTo>
                  <a:pt x="87722" y="79424"/>
                </a:lnTo>
                <a:lnTo>
                  <a:pt x="87722" y="85691"/>
                </a:lnTo>
                <a:lnTo>
                  <a:pt x="85638" y="85691"/>
                </a:lnTo>
                <a:lnTo>
                  <a:pt x="85638" y="89872"/>
                </a:lnTo>
                <a:lnTo>
                  <a:pt x="83555" y="89872"/>
                </a:lnTo>
                <a:lnTo>
                  <a:pt x="83555" y="94052"/>
                </a:lnTo>
                <a:lnTo>
                  <a:pt x="75185" y="102414"/>
                </a:lnTo>
                <a:lnTo>
                  <a:pt x="71018" y="104504"/>
                </a:lnTo>
                <a:lnTo>
                  <a:pt x="64731" y="106594"/>
                </a:lnTo>
                <a:lnTo>
                  <a:pt x="77268" y="106594"/>
                </a:lnTo>
                <a:lnTo>
                  <a:pt x="79352" y="104504"/>
                </a:lnTo>
                <a:lnTo>
                  <a:pt x="83555" y="102414"/>
                </a:lnTo>
                <a:lnTo>
                  <a:pt x="87722" y="98233"/>
                </a:lnTo>
                <a:lnTo>
                  <a:pt x="87722" y="94052"/>
                </a:lnTo>
                <a:lnTo>
                  <a:pt x="89805" y="94052"/>
                </a:lnTo>
                <a:lnTo>
                  <a:pt x="91889" y="91962"/>
                </a:lnTo>
                <a:lnTo>
                  <a:pt x="91889" y="87782"/>
                </a:lnTo>
                <a:lnTo>
                  <a:pt x="93972" y="87782"/>
                </a:lnTo>
                <a:lnTo>
                  <a:pt x="93972" y="79424"/>
                </a:lnTo>
                <a:close/>
              </a:path>
              <a:path w="93979" h="113029">
                <a:moveTo>
                  <a:pt x="73101" y="6270"/>
                </a:moveTo>
                <a:lnTo>
                  <a:pt x="60564" y="6270"/>
                </a:lnTo>
                <a:lnTo>
                  <a:pt x="60564" y="8361"/>
                </a:lnTo>
                <a:lnTo>
                  <a:pt x="64731" y="10451"/>
                </a:lnTo>
                <a:lnTo>
                  <a:pt x="66851" y="12541"/>
                </a:lnTo>
                <a:lnTo>
                  <a:pt x="68935" y="16722"/>
                </a:lnTo>
                <a:lnTo>
                  <a:pt x="71018" y="18812"/>
                </a:lnTo>
                <a:lnTo>
                  <a:pt x="73101" y="22993"/>
                </a:lnTo>
                <a:lnTo>
                  <a:pt x="75185" y="31350"/>
                </a:lnTo>
                <a:lnTo>
                  <a:pt x="77268" y="50163"/>
                </a:lnTo>
                <a:lnTo>
                  <a:pt x="93741" y="50163"/>
                </a:lnTo>
                <a:lnTo>
                  <a:pt x="79352" y="10451"/>
                </a:lnTo>
                <a:lnTo>
                  <a:pt x="75185" y="8361"/>
                </a:lnTo>
                <a:lnTo>
                  <a:pt x="73101" y="6270"/>
                </a:lnTo>
                <a:close/>
              </a:path>
              <a:path w="93979" h="113029">
                <a:moveTo>
                  <a:pt x="25073" y="22993"/>
                </a:moveTo>
                <a:lnTo>
                  <a:pt x="10453" y="22993"/>
                </a:lnTo>
                <a:lnTo>
                  <a:pt x="10453" y="27170"/>
                </a:lnTo>
                <a:lnTo>
                  <a:pt x="8370" y="29260"/>
                </a:lnTo>
                <a:lnTo>
                  <a:pt x="6250" y="29260"/>
                </a:lnTo>
                <a:lnTo>
                  <a:pt x="6250" y="33441"/>
                </a:lnTo>
                <a:lnTo>
                  <a:pt x="22990" y="33441"/>
                </a:lnTo>
                <a:lnTo>
                  <a:pt x="22990" y="27170"/>
                </a:lnTo>
                <a:lnTo>
                  <a:pt x="25073" y="27170"/>
                </a:lnTo>
                <a:lnTo>
                  <a:pt x="25073" y="22993"/>
                </a:lnTo>
                <a:close/>
              </a:path>
              <a:path w="93979" h="113029">
                <a:moveTo>
                  <a:pt x="27157" y="18812"/>
                </a:moveTo>
                <a:lnTo>
                  <a:pt x="12536" y="18812"/>
                </a:lnTo>
                <a:lnTo>
                  <a:pt x="12536" y="22993"/>
                </a:lnTo>
                <a:lnTo>
                  <a:pt x="27157" y="22993"/>
                </a:lnTo>
                <a:lnTo>
                  <a:pt x="27157" y="18812"/>
                </a:lnTo>
                <a:close/>
              </a:path>
              <a:path w="93979" h="113029">
                <a:moveTo>
                  <a:pt x="64731" y="0"/>
                </a:moveTo>
                <a:lnTo>
                  <a:pt x="37610" y="2090"/>
                </a:lnTo>
                <a:lnTo>
                  <a:pt x="29240" y="6270"/>
                </a:lnTo>
                <a:lnTo>
                  <a:pt x="27157" y="8361"/>
                </a:lnTo>
                <a:lnTo>
                  <a:pt x="22990" y="10451"/>
                </a:lnTo>
                <a:lnTo>
                  <a:pt x="14620" y="18812"/>
                </a:lnTo>
                <a:lnTo>
                  <a:pt x="29240" y="18812"/>
                </a:lnTo>
                <a:lnTo>
                  <a:pt x="29240" y="14632"/>
                </a:lnTo>
                <a:lnTo>
                  <a:pt x="31324" y="14632"/>
                </a:lnTo>
                <a:lnTo>
                  <a:pt x="35490" y="12541"/>
                </a:lnTo>
                <a:lnTo>
                  <a:pt x="37610" y="10451"/>
                </a:lnTo>
                <a:lnTo>
                  <a:pt x="41777" y="8361"/>
                </a:lnTo>
                <a:lnTo>
                  <a:pt x="60564" y="6270"/>
                </a:lnTo>
                <a:lnTo>
                  <a:pt x="73101" y="6270"/>
                </a:lnTo>
                <a:lnTo>
                  <a:pt x="71018" y="4180"/>
                </a:lnTo>
                <a:lnTo>
                  <a:pt x="64731" y="2090"/>
                </a:lnTo>
                <a:lnTo>
                  <a:pt x="647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622477" y="3326412"/>
            <a:ext cx="125730" cy="106680"/>
          </a:xfrm>
          <a:custGeom>
            <a:avLst/>
            <a:gdLst/>
            <a:ahLst/>
            <a:cxnLst/>
            <a:rect l="l" t="t" r="r" b="b"/>
            <a:pathLst>
              <a:path w="125729" h="106679">
                <a:moveTo>
                  <a:pt x="43861" y="98233"/>
                </a:moveTo>
                <a:lnTo>
                  <a:pt x="0" y="98233"/>
                </a:lnTo>
                <a:lnTo>
                  <a:pt x="0" y="106594"/>
                </a:lnTo>
                <a:lnTo>
                  <a:pt x="43861" y="106594"/>
                </a:lnTo>
                <a:lnTo>
                  <a:pt x="43861" y="98233"/>
                </a:lnTo>
                <a:close/>
              </a:path>
              <a:path w="125729" h="106679">
                <a:moveTo>
                  <a:pt x="125333" y="98233"/>
                </a:moveTo>
                <a:lnTo>
                  <a:pt x="75185" y="98233"/>
                </a:lnTo>
                <a:lnTo>
                  <a:pt x="75185" y="106594"/>
                </a:lnTo>
                <a:lnTo>
                  <a:pt x="125333" y="106594"/>
                </a:lnTo>
                <a:lnTo>
                  <a:pt x="125333" y="98233"/>
                </a:lnTo>
                <a:close/>
              </a:path>
              <a:path w="125729" h="106679">
                <a:moveTo>
                  <a:pt x="52231" y="0"/>
                </a:moveTo>
                <a:lnTo>
                  <a:pt x="2083" y="0"/>
                </a:lnTo>
                <a:lnTo>
                  <a:pt x="2083" y="8361"/>
                </a:lnTo>
                <a:lnTo>
                  <a:pt x="20870" y="10451"/>
                </a:lnTo>
                <a:lnTo>
                  <a:pt x="31324" y="20899"/>
                </a:lnTo>
                <a:lnTo>
                  <a:pt x="33407" y="25080"/>
                </a:lnTo>
                <a:lnTo>
                  <a:pt x="37610" y="29260"/>
                </a:lnTo>
                <a:lnTo>
                  <a:pt x="39694" y="33441"/>
                </a:lnTo>
                <a:lnTo>
                  <a:pt x="45944" y="39712"/>
                </a:lnTo>
                <a:lnTo>
                  <a:pt x="48027" y="43892"/>
                </a:lnTo>
                <a:lnTo>
                  <a:pt x="52231" y="48073"/>
                </a:lnTo>
                <a:lnTo>
                  <a:pt x="54314" y="52250"/>
                </a:lnTo>
                <a:lnTo>
                  <a:pt x="56398" y="58521"/>
                </a:lnTo>
                <a:lnTo>
                  <a:pt x="48027" y="66882"/>
                </a:lnTo>
                <a:lnTo>
                  <a:pt x="45944" y="66882"/>
                </a:lnTo>
                <a:lnTo>
                  <a:pt x="45944" y="71063"/>
                </a:lnTo>
                <a:lnTo>
                  <a:pt x="35490" y="81511"/>
                </a:lnTo>
                <a:lnTo>
                  <a:pt x="33407" y="81511"/>
                </a:lnTo>
                <a:lnTo>
                  <a:pt x="33407" y="85691"/>
                </a:lnTo>
                <a:lnTo>
                  <a:pt x="27157" y="91962"/>
                </a:lnTo>
                <a:lnTo>
                  <a:pt x="22990" y="94052"/>
                </a:lnTo>
                <a:lnTo>
                  <a:pt x="20870" y="96143"/>
                </a:lnTo>
                <a:lnTo>
                  <a:pt x="14620" y="98233"/>
                </a:lnTo>
                <a:lnTo>
                  <a:pt x="39694" y="98233"/>
                </a:lnTo>
                <a:lnTo>
                  <a:pt x="37610" y="91962"/>
                </a:lnTo>
                <a:lnTo>
                  <a:pt x="39694" y="89872"/>
                </a:lnTo>
                <a:lnTo>
                  <a:pt x="39694" y="83601"/>
                </a:lnTo>
                <a:lnTo>
                  <a:pt x="41777" y="83601"/>
                </a:lnTo>
                <a:lnTo>
                  <a:pt x="43861" y="81511"/>
                </a:lnTo>
                <a:lnTo>
                  <a:pt x="43861" y="77334"/>
                </a:lnTo>
                <a:lnTo>
                  <a:pt x="45944" y="77334"/>
                </a:lnTo>
                <a:lnTo>
                  <a:pt x="48027" y="75243"/>
                </a:lnTo>
                <a:lnTo>
                  <a:pt x="48027" y="71063"/>
                </a:lnTo>
                <a:lnTo>
                  <a:pt x="50111" y="71063"/>
                </a:lnTo>
                <a:lnTo>
                  <a:pt x="58481" y="62701"/>
                </a:lnTo>
                <a:lnTo>
                  <a:pt x="58481" y="60611"/>
                </a:lnTo>
                <a:lnTo>
                  <a:pt x="78310" y="60611"/>
                </a:lnTo>
                <a:lnTo>
                  <a:pt x="77268" y="58521"/>
                </a:lnTo>
                <a:lnTo>
                  <a:pt x="75185" y="56431"/>
                </a:lnTo>
                <a:lnTo>
                  <a:pt x="73101" y="52250"/>
                </a:lnTo>
                <a:lnTo>
                  <a:pt x="68935" y="48073"/>
                </a:lnTo>
                <a:lnTo>
                  <a:pt x="75185" y="41802"/>
                </a:lnTo>
                <a:lnTo>
                  <a:pt x="64731" y="41802"/>
                </a:lnTo>
                <a:lnTo>
                  <a:pt x="58481" y="35531"/>
                </a:lnTo>
                <a:lnTo>
                  <a:pt x="56398" y="31350"/>
                </a:lnTo>
                <a:lnTo>
                  <a:pt x="52231" y="27170"/>
                </a:lnTo>
                <a:lnTo>
                  <a:pt x="50111" y="22989"/>
                </a:lnTo>
                <a:lnTo>
                  <a:pt x="45944" y="18812"/>
                </a:lnTo>
                <a:lnTo>
                  <a:pt x="43861" y="14632"/>
                </a:lnTo>
                <a:lnTo>
                  <a:pt x="45944" y="12541"/>
                </a:lnTo>
                <a:lnTo>
                  <a:pt x="45944" y="8361"/>
                </a:lnTo>
                <a:lnTo>
                  <a:pt x="52231" y="8361"/>
                </a:lnTo>
                <a:lnTo>
                  <a:pt x="52231" y="0"/>
                </a:lnTo>
                <a:close/>
              </a:path>
              <a:path w="125729" h="106679">
                <a:moveTo>
                  <a:pt x="78310" y="60611"/>
                </a:moveTo>
                <a:lnTo>
                  <a:pt x="58481" y="60611"/>
                </a:lnTo>
                <a:lnTo>
                  <a:pt x="64731" y="66882"/>
                </a:lnTo>
                <a:lnTo>
                  <a:pt x="66851" y="71063"/>
                </a:lnTo>
                <a:lnTo>
                  <a:pt x="71018" y="75243"/>
                </a:lnTo>
                <a:lnTo>
                  <a:pt x="73101" y="79420"/>
                </a:lnTo>
                <a:lnTo>
                  <a:pt x="77268" y="83601"/>
                </a:lnTo>
                <a:lnTo>
                  <a:pt x="79352" y="87782"/>
                </a:lnTo>
                <a:lnTo>
                  <a:pt x="81472" y="89872"/>
                </a:lnTo>
                <a:lnTo>
                  <a:pt x="83555" y="96143"/>
                </a:lnTo>
                <a:lnTo>
                  <a:pt x="81472" y="98233"/>
                </a:lnTo>
                <a:lnTo>
                  <a:pt x="108592" y="98233"/>
                </a:lnTo>
                <a:lnTo>
                  <a:pt x="104426" y="96143"/>
                </a:lnTo>
                <a:lnTo>
                  <a:pt x="100259" y="91962"/>
                </a:lnTo>
                <a:lnTo>
                  <a:pt x="98175" y="87782"/>
                </a:lnTo>
                <a:lnTo>
                  <a:pt x="96092" y="85691"/>
                </a:lnTo>
                <a:lnTo>
                  <a:pt x="93972" y="81511"/>
                </a:lnTo>
                <a:lnTo>
                  <a:pt x="89805" y="77334"/>
                </a:lnTo>
                <a:lnTo>
                  <a:pt x="87722" y="73153"/>
                </a:lnTo>
                <a:lnTo>
                  <a:pt x="85638" y="71063"/>
                </a:lnTo>
                <a:lnTo>
                  <a:pt x="83555" y="66882"/>
                </a:lnTo>
                <a:lnTo>
                  <a:pt x="79352" y="62701"/>
                </a:lnTo>
                <a:lnTo>
                  <a:pt x="78310" y="60611"/>
                </a:lnTo>
                <a:close/>
              </a:path>
              <a:path w="125729" h="106679">
                <a:moveTo>
                  <a:pt x="121129" y="0"/>
                </a:moveTo>
                <a:lnTo>
                  <a:pt x="77268" y="0"/>
                </a:lnTo>
                <a:lnTo>
                  <a:pt x="77268" y="8361"/>
                </a:lnTo>
                <a:lnTo>
                  <a:pt x="83555" y="8361"/>
                </a:lnTo>
                <a:lnTo>
                  <a:pt x="83555" y="22989"/>
                </a:lnTo>
                <a:lnTo>
                  <a:pt x="81472" y="22989"/>
                </a:lnTo>
                <a:lnTo>
                  <a:pt x="81472" y="27170"/>
                </a:lnTo>
                <a:lnTo>
                  <a:pt x="66851" y="41802"/>
                </a:lnTo>
                <a:lnTo>
                  <a:pt x="75185" y="41802"/>
                </a:lnTo>
                <a:lnTo>
                  <a:pt x="75185" y="37621"/>
                </a:lnTo>
                <a:lnTo>
                  <a:pt x="77268" y="37621"/>
                </a:lnTo>
                <a:lnTo>
                  <a:pt x="81472" y="33441"/>
                </a:lnTo>
                <a:lnTo>
                  <a:pt x="81472" y="29260"/>
                </a:lnTo>
                <a:lnTo>
                  <a:pt x="83555" y="29260"/>
                </a:lnTo>
                <a:lnTo>
                  <a:pt x="89805" y="22989"/>
                </a:lnTo>
                <a:lnTo>
                  <a:pt x="89805" y="18812"/>
                </a:lnTo>
                <a:lnTo>
                  <a:pt x="93972" y="18812"/>
                </a:lnTo>
                <a:lnTo>
                  <a:pt x="98175" y="14632"/>
                </a:lnTo>
                <a:lnTo>
                  <a:pt x="106509" y="10451"/>
                </a:lnTo>
                <a:lnTo>
                  <a:pt x="121129" y="8361"/>
                </a:lnTo>
                <a:lnTo>
                  <a:pt x="1211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56144" y="3324322"/>
            <a:ext cx="121285" cy="159385"/>
          </a:xfrm>
          <a:custGeom>
            <a:avLst/>
            <a:gdLst/>
            <a:ahLst/>
            <a:cxnLst/>
            <a:rect l="l" t="t" r="r" b="b"/>
            <a:pathLst>
              <a:path w="121284" h="159385">
                <a:moveTo>
                  <a:pt x="54314" y="148393"/>
                </a:moveTo>
                <a:lnTo>
                  <a:pt x="0" y="148393"/>
                </a:lnTo>
                <a:lnTo>
                  <a:pt x="0" y="158845"/>
                </a:lnTo>
                <a:lnTo>
                  <a:pt x="54314" y="158845"/>
                </a:lnTo>
                <a:lnTo>
                  <a:pt x="54314" y="148393"/>
                </a:lnTo>
                <a:close/>
              </a:path>
              <a:path w="121284" h="159385">
                <a:moveTo>
                  <a:pt x="35527" y="0"/>
                </a:moveTo>
                <a:lnTo>
                  <a:pt x="0" y="0"/>
                </a:lnTo>
                <a:lnTo>
                  <a:pt x="0" y="10451"/>
                </a:lnTo>
                <a:lnTo>
                  <a:pt x="18787" y="10451"/>
                </a:lnTo>
                <a:lnTo>
                  <a:pt x="18787" y="146303"/>
                </a:lnTo>
                <a:lnTo>
                  <a:pt x="16703" y="148393"/>
                </a:lnTo>
                <a:lnTo>
                  <a:pt x="39694" y="148393"/>
                </a:lnTo>
                <a:lnTo>
                  <a:pt x="37610" y="146303"/>
                </a:lnTo>
                <a:lnTo>
                  <a:pt x="35527" y="140032"/>
                </a:lnTo>
                <a:lnTo>
                  <a:pt x="35527" y="96143"/>
                </a:lnTo>
                <a:lnTo>
                  <a:pt x="43861" y="96143"/>
                </a:lnTo>
                <a:lnTo>
                  <a:pt x="39694" y="91962"/>
                </a:lnTo>
                <a:lnTo>
                  <a:pt x="37610" y="87782"/>
                </a:lnTo>
                <a:lnTo>
                  <a:pt x="35527" y="81511"/>
                </a:lnTo>
                <a:lnTo>
                  <a:pt x="35527" y="27170"/>
                </a:lnTo>
                <a:lnTo>
                  <a:pt x="37610" y="27170"/>
                </a:lnTo>
                <a:lnTo>
                  <a:pt x="37610" y="18812"/>
                </a:lnTo>
                <a:lnTo>
                  <a:pt x="41777" y="18812"/>
                </a:lnTo>
                <a:lnTo>
                  <a:pt x="45962" y="14632"/>
                </a:lnTo>
                <a:lnTo>
                  <a:pt x="35527" y="14632"/>
                </a:lnTo>
                <a:lnTo>
                  <a:pt x="35527" y="0"/>
                </a:lnTo>
                <a:close/>
              </a:path>
              <a:path w="121284" h="159385">
                <a:moveTo>
                  <a:pt x="43861" y="96143"/>
                </a:moveTo>
                <a:lnTo>
                  <a:pt x="35527" y="96143"/>
                </a:lnTo>
                <a:lnTo>
                  <a:pt x="43861" y="104504"/>
                </a:lnTo>
                <a:lnTo>
                  <a:pt x="56398" y="110771"/>
                </a:lnTo>
                <a:lnTo>
                  <a:pt x="81472" y="110771"/>
                </a:lnTo>
                <a:lnTo>
                  <a:pt x="87722" y="108685"/>
                </a:lnTo>
                <a:lnTo>
                  <a:pt x="89805" y="106594"/>
                </a:lnTo>
                <a:lnTo>
                  <a:pt x="94009" y="104504"/>
                </a:lnTo>
                <a:lnTo>
                  <a:pt x="54314" y="104504"/>
                </a:lnTo>
                <a:lnTo>
                  <a:pt x="45944" y="100323"/>
                </a:lnTo>
                <a:lnTo>
                  <a:pt x="43861" y="96143"/>
                </a:lnTo>
                <a:close/>
              </a:path>
              <a:path w="121284" h="159385">
                <a:moveTo>
                  <a:pt x="110712" y="85691"/>
                </a:moveTo>
                <a:lnTo>
                  <a:pt x="91889" y="85691"/>
                </a:lnTo>
                <a:lnTo>
                  <a:pt x="91889" y="89872"/>
                </a:lnTo>
                <a:lnTo>
                  <a:pt x="89805" y="89872"/>
                </a:lnTo>
                <a:lnTo>
                  <a:pt x="89805" y="94052"/>
                </a:lnTo>
                <a:lnTo>
                  <a:pt x="85638" y="96143"/>
                </a:lnTo>
                <a:lnTo>
                  <a:pt x="79388" y="102414"/>
                </a:lnTo>
                <a:lnTo>
                  <a:pt x="73101" y="104504"/>
                </a:lnTo>
                <a:lnTo>
                  <a:pt x="94009" y="104504"/>
                </a:lnTo>
                <a:lnTo>
                  <a:pt x="96092" y="102414"/>
                </a:lnTo>
                <a:lnTo>
                  <a:pt x="100259" y="100323"/>
                </a:lnTo>
                <a:lnTo>
                  <a:pt x="110712" y="89872"/>
                </a:lnTo>
                <a:lnTo>
                  <a:pt x="110712" y="85691"/>
                </a:lnTo>
                <a:close/>
              </a:path>
              <a:path w="121284" h="159385">
                <a:moveTo>
                  <a:pt x="119046" y="68972"/>
                </a:moveTo>
                <a:lnTo>
                  <a:pt x="98175" y="68972"/>
                </a:lnTo>
                <a:lnTo>
                  <a:pt x="98175" y="77334"/>
                </a:lnTo>
                <a:lnTo>
                  <a:pt x="96092" y="77334"/>
                </a:lnTo>
                <a:lnTo>
                  <a:pt x="96092" y="81511"/>
                </a:lnTo>
                <a:lnTo>
                  <a:pt x="94009" y="81511"/>
                </a:lnTo>
                <a:lnTo>
                  <a:pt x="94009" y="85691"/>
                </a:lnTo>
                <a:lnTo>
                  <a:pt x="112796" y="85691"/>
                </a:lnTo>
                <a:lnTo>
                  <a:pt x="114879" y="83601"/>
                </a:lnTo>
                <a:lnTo>
                  <a:pt x="114879" y="79424"/>
                </a:lnTo>
                <a:lnTo>
                  <a:pt x="116963" y="79424"/>
                </a:lnTo>
                <a:lnTo>
                  <a:pt x="116963" y="75243"/>
                </a:lnTo>
                <a:lnTo>
                  <a:pt x="119046" y="75243"/>
                </a:lnTo>
                <a:lnTo>
                  <a:pt x="119046" y="68972"/>
                </a:lnTo>
                <a:close/>
              </a:path>
              <a:path w="121284" h="159385">
                <a:moveTo>
                  <a:pt x="89805" y="4180"/>
                </a:moveTo>
                <a:lnTo>
                  <a:pt x="77268" y="4180"/>
                </a:lnTo>
                <a:lnTo>
                  <a:pt x="77268" y="6270"/>
                </a:lnTo>
                <a:lnTo>
                  <a:pt x="81472" y="8361"/>
                </a:lnTo>
                <a:lnTo>
                  <a:pt x="89805" y="16722"/>
                </a:lnTo>
                <a:lnTo>
                  <a:pt x="91889" y="20903"/>
                </a:lnTo>
                <a:lnTo>
                  <a:pt x="94009" y="27170"/>
                </a:lnTo>
                <a:lnTo>
                  <a:pt x="96092" y="31350"/>
                </a:lnTo>
                <a:lnTo>
                  <a:pt x="98175" y="39712"/>
                </a:lnTo>
                <a:lnTo>
                  <a:pt x="100259" y="68972"/>
                </a:lnTo>
                <a:lnTo>
                  <a:pt x="121129" y="68972"/>
                </a:lnTo>
                <a:lnTo>
                  <a:pt x="119046" y="41802"/>
                </a:lnTo>
                <a:lnTo>
                  <a:pt x="116963" y="33441"/>
                </a:lnTo>
                <a:lnTo>
                  <a:pt x="114879" y="29260"/>
                </a:lnTo>
                <a:lnTo>
                  <a:pt x="112796" y="27170"/>
                </a:lnTo>
                <a:lnTo>
                  <a:pt x="110712" y="22989"/>
                </a:lnTo>
                <a:lnTo>
                  <a:pt x="108629" y="20903"/>
                </a:lnTo>
                <a:lnTo>
                  <a:pt x="106509" y="16722"/>
                </a:lnTo>
                <a:lnTo>
                  <a:pt x="104426" y="14632"/>
                </a:lnTo>
                <a:lnTo>
                  <a:pt x="100259" y="12541"/>
                </a:lnTo>
                <a:lnTo>
                  <a:pt x="98175" y="10451"/>
                </a:lnTo>
                <a:lnTo>
                  <a:pt x="94009" y="8361"/>
                </a:lnTo>
                <a:lnTo>
                  <a:pt x="89805" y="4180"/>
                </a:lnTo>
                <a:close/>
              </a:path>
              <a:path w="121284" h="159385">
                <a:moveTo>
                  <a:pt x="83555" y="0"/>
                </a:moveTo>
                <a:lnTo>
                  <a:pt x="58481" y="2090"/>
                </a:lnTo>
                <a:lnTo>
                  <a:pt x="52231" y="4180"/>
                </a:lnTo>
                <a:lnTo>
                  <a:pt x="43861" y="8361"/>
                </a:lnTo>
                <a:lnTo>
                  <a:pt x="37610" y="14632"/>
                </a:lnTo>
                <a:lnTo>
                  <a:pt x="45962" y="14632"/>
                </a:lnTo>
                <a:lnTo>
                  <a:pt x="50147" y="10451"/>
                </a:lnTo>
                <a:lnTo>
                  <a:pt x="58481" y="6270"/>
                </a:lnTo>
                <a:lnTo>
                  <a:pt x="77268" y="4180"/>
                </a:lnTo>
                <a:lnTo>
                  <a:pt x="89805" y="4180"/>
                </a:lnTo>
                <a:lnTo>
                  <a:pt x="83555" y="2090"/>
                </a:lnTo>
                <a:lnTo>
                  <a:pt x="83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10717" y="3246993"/>
            <a:ext cx="56515" cy="248920"/>
          </a:xfrm>
          <a:custGeom>
            <a:avLst/>
            <a:gdLst/>
            <a:ahLst/>
            <a:cxnLst/>
            <a:rect l="l" t="t" r="r" b="b"/>
            <a:pathLst>
              <a:path w="56515" h="248920">
                <a:moveTo>
                  <a:pt x="22953" y="56431"/>
                </a:moveTo>
                <a:lnTo>
                  <a:pt x="10417" y="56431"/>
                </a:lnTo>
                <a:lnTo>
                  <a:pt x="10417" y="62701"/>
                </a:lnTo>
                <a:lnTo>
                  <a:pt x="8333" y="62701"/>
                </a:lnTo>
                <a:lnTo>
                  <a:pt x="8333" y="71059"/>
                </a:lnTo>
                <a:lnTo>
                  <a:pt x="6250" y="71059"/>
                </a:lnTo>
                <a:lnTo>
                  <a:pt x="6250" y="77330"/>
                </a:lnTo>
                <a:lnTo>
                  <a:pt x="4166" y="77330"/>
                </a:lnTo>
                <a:lnTo>
                  <a:pt x="4166" y="91962"/>
                </a:lnTo>
                <a:lnTo>
                  <a:pt x="2083" y="91962"/>
                </a:lnTo>
                <a:lnTo>
                  <a:pt x="2083" y="123313"/>
                </a:lnTo>
                <a:lnTo>
                  <a:pt x="0" y="125403"/>
                </a:lnTo>
                <a:lnTo>
                  <a:pt x="2083" y="156754"/>
                </a:lnTo>
                <a:lnTo>
                  <a:pt x="4166" y="169293"/>
                </a:lnTo>
                <a:lnTo>
                  <a:pt x="8333" y="186015"/>
                </a:lnTo>
                <a:lnTo>
                  <a:pt x="10417" y="190192"/>
                </a:lnTo>
                <a:lnTo>
                  <a:pt x="14620" y="202734"/>
                </a:lnTo>
                <a:lnTo>
                  <a:pt x="16703" y="204824"/>
                </a:lnTo>
                <a:lnTo>
                  <a:pt x="18787" y="209005"/>
                </a:lnTo>
                <a:lnTo>
                  <a:pt x="20870" y="211095"/>
                </a:lnTo>
                <a:lnTo>
                  <a:pt x="25037" y="219453"/>
                </a:lnTo>
                <a:lnTo>
                  <a:pt x="27157" y="221543"/>
                </a:lnTo>
                <a:lnTo>
                  <a:pt x="29240" y="225724"/>
                </a:lnTo>
                <a:lnTo>
                  <a:pt x="35490" y="231995"/>
                </a:lnTo>
                <a:lnTo>
                  <a:pt x="37574" y="236172"/>
                </a:lnTo>
                <a:lnTo>
                  <a:pt x="48027" y="246623"/>
                </a:lnTo>
                <a:lnTo>
                  <a:pt x="52194" y="248713"/>
                </a:lnTo>
                <a:lnTo>
                  <a:pt x="56398" y="248713"/>
                </a:lnTo>
                <a:lnTo>
                  <a:pt x="54278" y="244533"/>
                </a:lnTo>
                <a:lnTo>
                  <a:pt x="52194" y="242443"/>
                </a:lnTo>
                <a:lnTo>
                  <a:pt x="50111" y="238262"/>
                </a:lnTo>
                <a:lnTo>
                  <a:pt x="45944" y="234081"/>
                </a:lnTo>
                <a:lnTo>
                  <a:pt x="43861" y="229904"/>
                </a:lnTo>
                <a:lnTo>
                  <a:pt x="39657" y="225724"/>
                </a:lnTo>
                <a:lnTo>
                  <a:pt x="37574" y="221543"/>
                </a:lnTo>
                <a:lnTo>
                  <a:pt x="35490" y="219453"/>
                </a:lnTo>
                <a:lnTo>
                  <a:pt x="29240" y="206915"/>
                </a:lnTo>
                <a:lnTo>
                  <a:pt x="27157" y="200644"/>
                </a:lnTo>
                <a:lnTo>
                  <a:pt x="22953" y="192282"/>
                </a:lnTo>
                <a:lnTo>
                  <a:pt x="16703" y="167202"/>
                </a:lnTo>
                <a:lnTo>
                  <a:pt x="14620" y="152574"/>
                </a:lnTo>
                <a:lnTo>
                  <a:pt x="12536" y="125403"/>
                </a:lnTo>
                <a:lnTo>
                  <a:pt x="14620" y="123313"/>
                </a:lnTo>
                <a:lnTo>
                  <a:pt x="14620" y="94052"/>
                </a:lnTo>
                <a:lnTo>
                  <a:pt x="16703" y="94052"/>
                </a:lnTo>
                <a:lnTo>
                  <a:pt x="16703" y="81511"/>
                </a:lnTo>
                <a:lnTo>
                  <a:pt x="18787" y="81511"/>
                </a:lnTo>
                <a:lnTo>
                  <a:pt x="18787" y="73149"/>
                </a:lnTo>
                <a:lnTo>
                  <a:pt x="20870" y="73149"/>
                </a:lnTo>
                <a:lnTo>
                  <a:pt x="20870" y="64792"/>
                </a:lnTo>
                <a:lnTo>
                  <a:pt x="22953" y="64792"/>
                </a:lnTo>
                <a:lnTo>
                  <a:pt x="22953" y="56431"/>
                </a:lnTo>
                <a:close/>
              </a:path>
              <a:path w="56515" h="248920">
                <a:moveTo>
                  <a:pt x="33407" y="33441"/>
                </a:moveTo>
                <a:lnTo>
                  <a:pt x="20870" y="33441"/>
                </a:lnTo>
                <a:lnTo>
                  <a:pt x="20870" y="37621"/>
                </a:lnTo>
                <a:lnTo>
                  <a:pt x="18787" y="39712"/>
                </a:lnTo>
                <a:lnTo>
                  <a:pt x="16703" y="39712"/>
                </a:lnTo>
                <a:lnTo>
                  <a:pt x="16703" y="45979"/>
                </a:lnTo>
                <a:lnTo>
                  <a:pt x="14620" y="45979"/>
                </a:lnTo>
                <a:lnTo>
                  <a:pt x="14620" y="50160"/>
                </a:lnTo>
                <a:lnTo>
                  <a:pt x="12536" y="50160"/>
                </a:lnTo>
                <a:lnTo>
                  <a:pt x="12536" y="56431"/>
                </a:lnTo>
                <a:lnTo>
                  <a:pt x="25037" y="56431"/>
                </a:lnTo>
                <a:lnTo>
                  <a:pt x="25037" y="52250"/>
                </a:lnTo>
                <a:lnTo>
                  <a:pt x="27157" y="52250"/>
                </a:lnTo>
                <a:lnTo>
                  <a:pt x="27157" y="48069"/>
                </a:lnTo>
                <a:lnTo>
                  <a:pt x="29240" y="48069"/>
                </a:lnTo>
                <a:lnTo>
                  <a:pt x="29240" y="43889"/>
                </a:lnTo>
                <a:lnTo>
                  <a:pt x="31324" y="43889"/>
                </a:lnTo>
                <a:lnTo>
                  <a:pt x="31324" y="37621"/>
                </a:lnTo>
                <a:lnTo>
                  <a:pt x="33407" y="37621"/>
                </a:lnTo>
                <a:lnTo>
                  <a:pt x="33407" y="33441"/>
                </a:lnTo>
                <a:close/>
              </a:path>
              <a:path w="56515" h="248920">
                <a:moveTo>
                  <a:pt x="56398" y="0"/>
                </a:moveTo>
                <a:lnTo>
                  <a:pt x="48027" y="4180"/>
                </a:lnTo>
                <a:lnTo>
                  <a:pt x="33407" y="18809"/>
                </a:lnTo>
                <a:lnTo>
                  <a:pt x="31324" y="18809"/>
                </a:lnTo>
                <a:lnTo>
                  <a:pt x="31324" y="22989"/>
                </a:lnTo>
                <a:lnTo>
                  <a:pt x="27157" y="27170"/>
                </a:lnTo>
                <a:lnTo>
                  <a:pt x="25037" y="27170"/>
                </a:lnTo>
                <a:lnTo>
                  <a:pt x="25037" y="31350"/>
                </a:lnTo>
                <a:lnTo>
                  <a:pt x="22953" y="33441"/>
                </a:lnTo>
                <a:lnTo>
                  <a:pt x="35490" y="33441"/>
                </a:lnTo>
                <a:lnTo>
                  <a:pt x="35490" y="29260"/>
                </a:lnTo>
                <a:lnTo>
                  <a:pt x="37574" y="29260"/>
                </a:lnTo>
                <a:lnTo>
                  <a:pt x="39657" y="27170"/>
                </a:lnTo>
                <a:lnTo>
                  <a:pt x="39657" y="22989"/>
                </a:lnTo>
                <a:lnTo>
                  <a:pt x="41777" y="22989"/>
                </a:lnTo>
                <a:lnTo>
                  <a:pt x="48027" y="16718"/>
                </a:lnTo>
                <a:lnTo>
                  <a:pt x="48027" y="12538"/>
                </a:lnTo>
                <a:lnTo>
                  <a:pt x="50111" y="12538"/>
                </a:lnTo>
                <a:lnTo>
                  <a:pt x="54278" y="8361"/>
                </a:lnTo>
                <a:lnTo>
                  <a:pt x="54278" y="4180"/>
                </a:lnTo>
                <a:lnTo>
                  <a:pt x="56398" y="4180"/>
                </a:lnTo>
                <a:lnTo>
                  <a:pt x="56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02606" y="3371349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>
                <a:moveTo>
                  <a:pt x="0" y="0"/>
                </a:moveTo>
                <a:lnTo>
                  <a:pt x="152454" y="0"/>
                </a:lnTo>
              </a:path>
            </a:pathLst>
          </a:custGeom>
          <a:ln w="117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86421" y="3324322"/>
            <a:ext cx="104775" cy="111125"/>
          </a:xfrm>
          <a:custGeom>
            <a:avLst/>
            <a:gdLst/>
            <a:ahLst/>
            <a:cxnLst/>
            <a:rect l="l" t="t" r="r" b="b"/>
            <a:pathLst>
              <a:path w="104775" h="111125">
                <a:moveTo>
                  <a:pt x="71006" y="14632"/>
                </a:moveTo>
                <a:lnTo>
                  <a:pt x="39657" y="14632"/>
                </a:lnTo>
                <a:lnTo>
                  <a:pt x="58481" y="16722"/>
                </a:lnTo>
                <a:lnTo>
                  <a:pt x="62648" y="18812"/>
                </a:lnTo>
                <a:lnTo>
                  <a:pt x="68898" y="20903"/>
                </a:lnTo>
                <a:lnTo>
                  <a:pt x="79352" y="22989"/>
                </a:lnTo>
                <a:lnTo>
                  <a:pt x="83518" y="25080"/>
                </a:lnTo>
                <a:lnTo>
                  <a:pt x="73101" y="35531"/>
                </a:lnTo>
                <a:lnTo>
                  <a:pt x="68898" y="37621"/>
                </a:lnTo>
                <a:lnTo>
                  <a:pt x="54278" y="52250"/>
                </a:lnTo>
                <a:lnTo>
                  <a:pt x="50111" y="54340"/>
                </a:lnTo>
                <a:lnTo>
                  <a:pt x="27120" y="77334"/>
                </a:lnTo>
                <a:lnTo>
                  <a:pt x="25037" y="77334"/>
                </a:lnTo>
                <a:lnTo>
                  <a:pt x="25037" y="81511"/>
                </a:lnTo>
                <a:lnTo>
                  <a:pt x="10417" y="96143"/>
                </a:lnTo>
                <a:lnTo>
                  <a:pt x="8333" y="96143"/>
                </a:lnTo>
                <a:lnTo>
                  <a:pt x="8333" y="100323"/>
                </a:lnTo>
                <a:lnTo>
                  <a:pt x="6250" y="102414"/>
                </a:lnTo>
                <a:lnTo>
                  <a:pt x="4166" y="102414"/>
                </a:lnTo>
                <a:lnTo>
                  <a:pt x="4166" y="106594"/>
                </a:lnTo>
                <a:lnTo>
                  <a:pt x="0" y="110771"/>
                </a:lnTo>
                <a:lnTo>
                  <a:pt x="6250" y="110771"/>
                </a:lnTo>
                <a:lnTo>
                  <a:pt x="6250" y="106594"/>
                </a:lnTo>
                <a:lnTo>
                  <a:pt x="8333" y="106594"/>
                </a:lnTo>
                <a:lnTo>
                  <a:pt x="16703" y="98233"/>
                </a:lnTo>
                <a:lnTo>
                  <a:pt x="20870" y="96143"/>
                </a:lnTo>
                <a:lnTo>
                  <a:pt x="20870" y="94052"/>
                </a:lnTo>
                <a:lnTo>
                  <a:pt x="50111" y="94052"/>
                </a:lnTo>
                <a:lnTo>
                  <a:pt x="43861" y="91962"/>
                </a:lnTo>
                <a:lnTo>
                  <a:pt x="39657" y="89872"/>
                </a:lnTo>
                <a:lnTo>
                  <a:pt x="22953" y="87782"/>
                </a:lnTo>
                <a:lnTo>
                  <a:pt x="39657" y="71063"/>
                </a:lnTo>
                <a:lnTo>
                  <a:pt x="43861" y="68972"/>
                </a:lnTo>
                <a:lnTo>
                  <a:pt x="54278" y="58521"/>
                </a:lnTo>
                <a:lnTo>
                  <a:pt x="58481" y="56431"/>
                </a:lnTo>
                <a:lnTo>
                  <a:pt x="93972" y="20903"/>
                </a:lnTo>
                <a:lnTo>
                  <a:pt x="93972" y="16722"/>
                </a:lnTo>
                <a:lnTo>
                  <a:pt x="73101" y="16722"/>
                </a:lnTo>
                <a:lnTo>
                  <a:pt x="71006" y="14632"/>
                </a:lnTo>
                <a:close/>
              </a:path>
              <a:path w="104775" h="111125">
                <a:moveTo>
                  <a:pt x="93972" y="81511"/>
                </a:moveTo>
                <a:lnTo>
                  <a:pt x="85602" y="81511"/>
                </a:lnTo>
                <a:lnTo>
                  <a:pt x="85602" y="85691"/>
                </a:lnTo>
                <a:lnTo>
                  <a:pt x="81435" y="87782"/>
                </a:lnTo>
                <a:lnTo>
                  <a:pt x="77268" y="91962"/>
                </a:lnTo>
                <a:lnTo>
                  <a:pt x="70981" y="94052"/>
                </a:lnTo>
                <a:lnTo>
                  <a:pt x="20870" y="94052"/>
                </a:lnTo>
                <a:lnTo>
                  <a:pt x="35490" y="96143"/>
                </a:lnTo>
                <a:lnTo>
                  <a:pt x="37574" y="98233"/>
                </a:lnTo>
                <a:lnTo>
                  <a:pt x="39657" y="102414"/>
                </a:lnTo>
                <a:lnTo>
                  <a:pt x="43861" y="104504"/>
                </a:lnTo>
                <a:lnTo>
                  <a:pt x="48027" y="108685"/>
                </a:lnTo>
                <a:lnTo>
                  <a:pt x="52194" y="110771"/>
                </a:lnTo>
                <a:lnTo>
                  <a:pt x="68898" y="110771"/>
                </a:lnTo>
                <a:lnTo>
                  <a:pt x="77268" y="106594"/>
                </a:lnTo>
                <a:lnTo>
                  <a:pt x="87722" y="96143"/>
                </a:lnTo>
                <a:lnTo>
                  <a:pt x="87722" y="91962"/>
                </a:lnTo>
                <a:lnTo>
                  <a:pt x="89805" y="91962"/>
                </a:lnTo>
                <a:lnTo>
                  <a:pt x="89805" y="87782"/>
                </a:lnTo>
                <a:lnTo>
                  <a:pt x="91889" y="87782"/>
                </a:lnTo>
                <a:lnTo>
                  <a:pt x="93972" y="85691"/>
                </a:lnTo>
                <a:lnTo>
                  <a:pt x="93972" y="81511"/>
                </a:lnTo>
                <a:close/>
              </a:path>
              <a:path w="104775" h="111125">
                <a:moveTo>
                  <a:pt x="96055" y="73153"/>
                </a:moveTo>
                <a:lnTo>
                  <a:pt x="89805" y="73153"/>
                </a:lnTo>
                <a:lnTo>
                  <a:pt x="89805" y="77334"/>
                </a:lnTo>
                <a:lnTo>
                  <a:pt x="87722" y="77334"/>
                </a:lnTo>
                <a:lnTo>
                  <a:pt x="87722" y="81511"/>
                </a:lnTo>
                <a:lnTo>
                  <a:pt x="96055" y="81511"/>
                </a:lnTo>
                <a:lnTo>
                  <a:pt x="96055" y="73153"/>
                </a:lnTo>
                <a:close/>
              </a:path>
              <a:path w="104775" h="111125">
                <a:moveTo>
                  <a:pt x="58481" y="0"/>
                </a:moveTo>
                <a:lnTo>
                  <a:pt x="41741" y="2090"/>
                </a:lnTo>
                <a:lnTo>
                  <a:pt x="37574" y="4180"/>
                </a:lnTo>
                <a:lnTo>
                  <a:pt x="29240" y="12541"/>
                </a:lnTo>
                <a:lnTo>
                  <a:pt x="27120" y="12541"/>
                </a:lnTo>
                <a:lnTo>
                  <a:pt x="27120" y="16722"/>
                </a:lnTo>
                <a:lnTo>
                  <a:pt x="25037" y="16722"/>
                </a:lnTo>
                <a:lnTo>
                  <a:pt x="25037" y="20903"/>
                </a:lnTo>
                <a:lnTo>
                  <a:pt x="22953" y="20903"/>
                </a:lnTo>
                <a:lnTo>
                  <a:pt x="22953" y="25080"/>
                </a:lnTo>
                <a:lnTo>
                  <a:pt x="20870" y="27170"/>
                </a:lnTo>
                <a:lnTo>
                  <a:pt x="27120" y="27170"/>
                </a:lnTo>
                <a:lnTo>
                  <a:pt x="35490" y="18812"/>
                </a:lnTo>
                <a:lnTo>
                  <a:pt x="39657" y="16722"/>
                </a:lnTo>
                <a:lnTo>
                  <a:pt x="39657" y="14632"/>
                </a:lnTo>
                <a:lnTo>
                  <a:pt x="71006" y="14632"/>
                </a:lnTo>
                <a:lnTo>
                  <a:pt x="66815" y="10451"/>
                </a:lnTo>
                <a:lnTo>
                  <a:pt x="64731" y="6270"/>
                </a:lnTo>
                <a:lnTo>
                  <a:pt x="62648" y="4180"/>
                </a:lnTo>
                <a:lnTo>
                  <a:pt x="58481" y="2090"/>
                </a:lnTo>
                <a:lnTo>
                  <a:pt x="58481" y="0"/>
                </a:lnTo>
                <a:close/>
              </a:path>
              <a:path w="104775" h="111125">
                <a:moveTo>
                  <a:pt x="100222" y="8361"/>
                </a:moveTo>
                <a:lnTo>
                  <a:pt x="91889" y="8361"/>
                </a:lnTo>
                <a:lnTo>
                  <a:pt x="91889" y="12541"/>
                </a:lnTo>
                <a:lnTo>
                  <a:pt x="89805" y="14632"/>
                </a:lnTo>
                <a:lnTo>
                  <a:pt x="85602" y="16722"/>
                </a:lnTo>
                <a:lnTo>
                  <a:pt x="96055" y="16722"/>
                </a:lnTo>
                <a:lnTo>
                  <a:pt x="100222" y="12541"/>
                </a:lnTo>
                <a:lnTo>
                  <a:pt x="100222" y="8361"/>
                </a:lnTo>
                <a:close/>
              </a:path>
              <a:path w="104775" h="111125">
                <a:moveTo>
                  <a:pt x="104426" y="0"/>
                </a:moveTo>
                <a:lnTo>
                  <a:pt x="98139" y="0"/>
                </a:lnTo>
                <a:lnTo>
                  <a:pt x="98139" y="4180"/>
                </a:lnTo>
                <a:lnTo>
                  <a:pt x="93972" y="8361"/>
                </a:lnTo>
                <a:lnTo>
                  <a:pt x="102342" y="8361"/>
                </a:lnTo>
                <a:lnTo>
                  <a:pt x="104426" y="6270"/>
                </a:lnTo>
                <a:lnTo>
                  <a:pt x="1044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313801" y="3246993"/>
            <a:ext cx="56515" cy="248920"/>
          </a:xfrm>
          <a:custGeom>
            <a:avLst/>
            <a:gdLst/>
            <a:ahLst/>
            <a:cxnLst/>
            <a:rect l="l" t="t" r="r" b="b"/>
            <a:pathLst>
              <a:path w="56515" h="248920">
                <a:moveTo>
                  <a:pt x="48064" y="186015"/>
                </a:moveTo>
                <a:lnTo>
                  <a:pt x="35527" y="186015"/>
                </a:lnTo>
                <a:lnTo>
                  <a:pt x="35527" y="192282"/>
                </a:lnTo>
                <a:lnTo>
                  <a:pt x="33444" y="192282"/>
                </a:lnTo>
                <a:lnTo>
                  <a:pt x="33444" y="198553"/>
                </a:lnTo>
                <a:lnTo>
                  <a:pt x="31324" y="198553"/>
                </a:lnTo>
                <a:lnTo>
                  <a:pt x="31324" y="202734"/>
                </a:lnTo>
                <a:lnTo>
                  <a:pt x="29240" y="202734"/>
                </a:lnTo>
                <a:lnTo>
                  <a:pt x="29240" y="206915"/>
                </a:lnTo>
                <a:lnTo>
                  <a:pt x="27157" y="206915"/>
                </a:lnTo>
                <a:lnTo>
                  <a:pt x="27157" y="211095"/>
                </a:lnTo>
                <a:lnTo>
                  <a:pt x="25073" y="211095"/>
                </a:lnTo>
                <a:lnTo>
                  <a:pt x="25073" y="217362"/>
                </a:lnTo>
                <a:lnTo>
                  <a:pt x="22990" y="217362"/>
                </a:lnTo>
                <a:lnTo>
                  <a:pt x="22990" y="221543"/>
                </a:lnTo>
                <a:lnTo>
                  <a:pt x="18823" y="225724"/>
                </a:lnTo>
                <a:lnTo>
                  <a:pt x="16703" y="225724"/>
                </a:lnTo>
                <a:lnTo>
                  <a:pt x="16703" y="229904"/>
                </a:lnTo>
                <a:lnTo>
                  <a:pt x="12536" y="234081"/>
                </a:lnTo>
                <a:lnTo>
                  <a:pt x="10453" y="234081"/>
                </a:lnTo>
                <a:lnTo>
                  <a:pt x="10453" y="238262"/>
                </a:lnTo>
                <a:lnTo>
                  <a:pt x="0" y="248713"/>
                </a:lnTo>
                <a:lnTo>
                  <a:pt x="6286" y="248713"/>
                </a:lnTo>
                <a:lnTo>
                  <a:pt x="10453" y="246623"/>
                </a:lnTo>
                <a:lnTo>
                  <a:pt x="22990" y="234081"/>
                </a:lnTo>
                <a:lnTo>
                  <a:pt x="22990" y="229904"/>
                </a:lnTo>
                <a:lnTo>
                  <a:pt x="25073" y="229904"/>
                </a:lnTo>
                <a:lnTo>
                  <a:pt x="31324" y="223633"/>
                </a:lnTo>
                <a:lnTo>
                  <a:pt x="31324" y="219453"/>
                </a:lnTo>
                <a:lnTo>
                  <a:pt x="33444" y="219453"/>
                </a:lnTo>
                <a:lnTo>
                  <a:pt x="33444" y="215276"/>
                </a:lnTo>
                <a:lnTo>
                  <a:pt x="35527" y="215276"/>
                </a:lnTo>
                <a:lnTo>
                  <a:pt x="37610" y="213186"/>
                </a:lnTo>
                <a:lnTo>
                  <a:pt x="37610" y="209005"/>
                </a:lnTo>
                <a:lnTo>
                  <a:pt x="39694" y="209005"/>
                </a:lnTo>
                <a:lnTo>
                  <a:pt x="39694" y="204824"/>
                </a:lnTo>
                <a:lnTo>
                  <a:pt x="41777" y="204824"/>
                </a:lnTo>
                <a:lnTo>
                  <a:pt x="41777" y="200644"/>
                </a:lnTo>
                <a:lnTo>
                  <a:pt x="43861" y="200644"/>
                </a:lnTo>
                <a:lnTo>
                  <a:pt x="43861" y="196463"/>
                </a:lnTo>
                <a:lnTo>
                  <a:pt x="45944" y="196463"/>
                </a:lnTo>
                <a:lnTo>
                  <a:pt x="45944" y="190192"/>
                </a:lnTo>
                <a:lnTo>
                  <a:pt x="48064" y="190192"/>
                </a:lnTo>
                <a:lnTo>
                  <a:pt x="48064" y="186015"/>
                </a:lnTo>
                <a:close/>
              </a:path>
              <a:path w="56515" h="248920">
                <a:moveTo>
                  <a:pt x="54314" y="154664"/>
                </a:moveTo>
                <a:lnTo>
                  <a:pt x="41777" y="154664"/>
                </a:lnTo>
                <a:lnTo>
                  <a:pt x="41777" y="167202"/>
                </a:lnTo>
                <a:lnTo>
                  <a:pt x="39694" y="167202"/>
                </a:lnTo>
                <a:lnTo>
                  <a:pt x="39694" y="175564"/>
                </a:lnTo>
                <a:lnTo>
                  <a:pt x="37610" y="175564"/>
                </a:lnTo>
                <a:lnTo>
                  <a:pt x="37610" y="186015"/>
                </a:lnTo>
                <a:lnTo>
                  <a:pt x="50147" y="186015"/>
                </a:lnTo>
                <a:lnTo>
                  <a:pt x="50147" y="177654"/>
                </a:lnTo>
                <a:lnTo>
                  <a:pt x="52231" y="177654"/>
                </a:lnTo>
                <a:lnTo>
                  <a:pt x="52231" y="169293"/>
                </a:lnTo>
                <a:lnTo>
                  <a:pt x="54314" y="169293"/>
                </a:lnTo>
                <a:lnTo>
                  <a:pt x="54314" y="154664"/>
                </a:lnTo>
                <a:close/>
              </a:path>
              <a:path w="56515" h="248920">
                <a:moveTo>
                  <a:pt x="6286" y="0"/>
                </a:moveTo>
                <a:lnTo>
                  <a:pt x="0" y="2090"/>
                </a:lnTo>
                <a:lnTo>
                  <a:pt x="2083" y="4180"/>
                </a:lnTo>
                <a:lnTo>
                  <a:pt x="4203" y="8361"/>
                </a:lnTo>
                <a:lnTo>
                  <a:pt x="10453" y="14628"/>
                </a:lnTo>
                <a:lnTo>
                  <a:pt x="12536" y="18809"/>
                </a:lnTo>
                <a:lnTo>
                  <a:pt x="18823" y="25080"/>
                </a:lnTo>
                <a:lnTo>
                  <a:pt x="39694" y="81511"/>
                </a:lnTo>
                <a:lnTo>
                  <a:pt x="43861" y="154664"/>
                </a:lnTo>
                <a:lnTo>
                  <a:pt x="56398" y="154664"/>
                </a:lnTo>
                <a:lnTo>
                  <a:pt x="54314" y="94052"/>
                </a:lnTo>
                <a:lnTo>
                  <a:pt x="43861" y="50160"/>
                </a:lnTo>
                <a:lnTo>
                  <a:pt x="35527" y="35531"/>
                </a:lnTo>
                <a:lnTo>
                  <a:pt x="31324" y="27170"/>
                </a:lnTo>
                <a:lnTo>
                  <a:pt x="29240" y="25080"/>
                </a:lnTo>
                <a:lnTo>
                  <a:pt x="27157" y="20899"/>
                </a:lnTo>
                <a:lnTo>
                  <a:pt x="10453" y="4180"/>
                </a:lnTo>
                <a:lnTo>
                  <a:pt x="6286" y="2090"/>
                </a:lnTo>
                <a:lnTo>
                  <a:pt x="6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09894" y="3246993"/>
            <a:ext cx="56515" cy="248920"/>
          </a:xfrm>
          <a:custGeom>
            <a:avLst/>
            <a:gdLst/>
            <a:ahLst/>
            <a:cxnLst/>
            <a:rect l="l" t="t" r="r" b="b"/>
            <a:pathLst>
              <a:path w="56515" h="248920">
                <a:moveTo>
                  <a:pt x="35490" y="209005"/>
                </a:moveTo>
                <a:lnTo>
                  <a:pt x="25073" y="209005"/>
                </a:lnTo>
                <a:lnTo>
                  <a:pt x="25073" y="213186"/>
                </a:lnTo>
                <a:lnTo>
                  <a:pt x="22953" y="213186"/>
                </a:lnTo>
                <a:lnTo>
                  <a:pt x="22953" y="219453"/>
                </a:lnTo>
                <a:lnTo>
                  <a:pt x="18787" y="223633"/>
                </a:lnTo>
                <a:lnTo>
                  <a:pt x="16703" y="223633"/>
                </a:lnTo>
                <a:lnTo>
                  <a:pt x="16703" y="227814"/>
                </a:lnTo>
                <a:lnTo>
                  <a:pt x="12536" y="231995"/>
                </a:lnTo>
                <a:lnTo>
                  <a:pt x="10453" y="231995"/>
                </a:lnTo>
                <a:lnTo>
                  <a:pt x="10453" y="236172"/>
                </a:lnTo>
                <a:lnTo>
                  <a:pt x="4166" y="242443"/>
                </a:lnTo>
                <a:lnTo>
                  <a:pt x="2083" y="242443"/>
                </a:lnTo>
                <a:lnTo>
                  <a:pt x="2083" y="246623"/>
                </a:lnTo>
                <a:lnTo>
                  <a:pt x="0" y="248713"/>
                </a:lnTo>
                <a:lnTo>
                  <a:pt x="6250" y="248713"/>
                </a:lnTo>
                <a:lnTo>
                  <a:pt x="22953" y="231995"/>
                </a:lnTo>
                <a:lnTo>
                  <a:pt x="22953" y="227814"/>
                </a:lnTo>
                <a:lnTo>
                  <a:pt x="25073" y="227814"/>
                </a:lnTo>
                <a:lnTo>
                  <a:pt x="29240" y="223633"/>
                </a:lnTo>
                <a:lnTo>
                  <a:pt x="29240" y="219453"/>
                </a:lnTo>
                <a:lnTo>
                  <a:pt x="31324" y="219453"/>
                </a:lnTo>
                <a:lnTo>
                  <a:pt x="31324" y="215276"/>
                </a:lnTo>
                <a:lnTo>
                  <a:pt x="33407" y="215276"/>
                </a:lnTo>
                <a:lnTo>
                  <a:pt x="35490" y="213186"/>
                </a:lnTo>
                <a:lnTo>
                  <a:pt x="35490" y="209005"/>
                </a:lnTo>
                <a:close/>
              </a:path>
              <a:path w="56515" h="248920">
                <a:moveTo>
                  <a:pt x="37574" y="204824"/>
                </a:moveTo>
                <a:lnTo>
                  <a:pt x="27157" y="204824"/>
                </a:lnTo>
                <a:lnTo>
                  <a:pt x="27157" y="209005"/>
                </a:lnTo>
                <a:lnTo>
                  <a:pt x="37574" y="209005"/>
                </a:lnTo>
                <a:lnTo>
                  <a:pt x="37574" y="204824"/>
                </a:lnTo>
                <a:close/>
              </a:path>
              <a:path w="56515" h="248920">
                <a:moveTo>
                  <a:pt x="48027" y="179744"/>
                </a:moveTo>
                <a:lnTo>
                  <a:pt x="35490" y="179744"/>
                </a:lnTo>
                <a:lnTo>
                  <a:pt x="35490" y="188102"/>
                </a:lnTo>
                <a:lnTo>
                  <a:pt x="33407" y="188102"/>
                </a:lnTo>
                <a:lnTo>
                  <a:pt x="33407" y="194373"/>
                </a:lnTo>
                <a:lnTo>
                  <a:pt x="31324" y="194373"/>
                </a:lnTo>
                <a:lnTo>
                  <a:pt x="31324" y="198553"/>
                </a:lnTo>
                <a:lnTo>
                  <a:pt x="29240" y="198553"/>
                </a:lnTo>
                <a:lnTo>
                  <a:pt x="29240" y="204824"/>
                </a:lnTo>
                <a:lnTo>
                  <a:pt x="39694" y="204824"/>
                </a:lnTo>
                <a:lnTo>
                  <a:pt x="39694" y="200644"/>
                </a:lnTo>
                <a:lnTo>
                  <a:pt x="41777" y="200644"/>
                </a:lnTo>
                <a:lnTo>
                  <a:pt x="41777" y="196463"/>
                </a:lnTo>
                <a:lnTo>
                  <a:pt x="43861" y="196463"/>
                </a:lnTo>
                <a:lnTo>
                  <a:pt x="43861" y="190192"/>
                </a:lnTo>
                <a:lnTo>
                  <a:pt x="45944" y="190192"/>
                </a:lnTo>
                <a:lnTo>
                  <a:pt x="45944" y="186015"/>
                </a:lnTo>
                <a:lnTo>
                  <a:pt x="48027" y="186015"/>
                </a:lnTo>
                <a:lnTo>
                  <a:pt x="48027" y="179744"/>
                </a:lnTo>
                <a:close/>
              </a:path>
              <a:path w="56515" h="248920">
                <a:moveTo>
                  <a:pt x="6250" y="0"/>
                </a:moveTo>
                <a:lnTo>
                  <a:pt x="0" y="2090"/>
                </a:lnTo>
                <a:lnTo>
                  <a:pt x="2083" y="4180"/>
                </a:lnTo>
                <a:lnTo>
                  <a:pt x="4166" y="8361"/>
                </a:lnTo>
                <a:lnTo>
                  <a:pt x="10453" y="14628"/>
                </a:lnTo>
                <a:lnTo>
                  <a:pt x="12536" y="18809"/>
                </a:lnTo>
                <a:lnTo>
                  <a:pt x="16703" y="22989"/>
                </a:lnTo>
                <a:lnTo>
                  <a:pt x="18787" y="27170"/>
                </a:lnTo>
                <a:lnTo>
                  <a:pt x="20870" y="29260"/>
                </a:lnTo>
                <a:lnTo>
                  <a:pt x="22953" y="33441"/>
                </a:lnTo>
                <a:lnTo>
                  <a:pt x="25073" y="39712"/>
                </a:lnTo>
                <a:lnTo>
                  <a:pt x="31324" y="52250"/>
                </a:lnTo>
                <a:lnTo>
                  <a:pt x="35490" y="68972"/>
                </a:lnTo>
                <a:lnTo>
                  <a:pt x="37574" y="79420"/>
                </a:lnTo>
                <a:lnTo>
                  <a:pt x="39694" y="91962"/>
                </a:lnTo>
                <a:lnTo>
                  <a:pt x="41777" y="158841"/>
                </a:lnTo>
                <a:lnTo>
                  <a:pt x="39694" y="158841"/>
                </a:lnTo>
                <a:lnTo>
                  <a:pt x="39694" y="169293"/>
                </a:lnTo>
                <a:lnTo>
                  <a:pt x="37574" y="169293"/>
                </a:lnTo>
                <a:lnTo>
                  <a:pt x="37574" y="179744"/>
                </a:lnTo>
                <a:lnTo>
                  <a:pt x="50111" y="179744"/>
                </a:lnTo>
                <a:lnTo>
                  <a:pt x="50111" y="171383"/>
                </a:lnTo>
                <a:lnTo>
                  <a:pt x="52194" y="171383"/>
                </a:lnTo>
                <a:lnTo>
                  <a:pt x="52194" y="163022"/>
                </a:lnTo>
                <a:lnTo>
                  <a:pt x="54314" y="163022"/>
                </a:lnTo>
                <a:lnTo>
                  <a:pt x="54314" y="150484"/>
                </a:lnTo>
                <a:lnTo>
                  <a:pt x="56398" y="150484"/>
                </a:lnTo>
                <a:lnTo>
                  <a:pt x="54314" y="96143"/>
                </a:lnTo>
                <a:lnTo>
                  <a:pt x="52194" y="83601"/>
                </a:lnTo>
                <a:lnTo>
                  <a:pt x="48027" y="66882"/>
                </a:lnTo>
                <a:lnTo>
                  <a:pt x="45944" y="60611"/>
                </a:lnTo>
                <a:lnTo>
                  <a:pt x="43861" y="56431"/>
                </a:lnTo>
                <a:lnTo>
                  <a:pt x="41777" y="50160"/>
                </a:lnTo>
                <a:lnTo>
                  <a:pt x="35490" y="37621"/>
                </a:lnTo>
                <a:lnTo>
                  <a:pt x="33407" y="35531"/>
                </a:lnTo>
                <a:lnTo>
                  <a:pt x="29240" y="27170"/>
                </a:lnTo>
                <a:lnTo>
                  <a:pt x="27157" y="25080"/>
                </a:lnTo>
                <a:lnTo>
                  <a:pt x="25073" y="20899"/>
                </a:lnTo>
                <a:lnTo>
                  <a:pt x="6250" y="2090"/>
                </a:lnTo>
                <a:lnTo>
                  <a:pt x="6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57219" y="4149084"/>
            <a:ext cx="629876" cy="2516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587824" y="4240223"/>
            <a:ext cx="154305" cy="53975"/>
          </a:xfrm>
          <a:custGeom>
            <a:avLst/>
            <a:gdLst/>
            <a:ahLst/>
            <a:cxnLst/>
            <a:rect l="l" t="t" r="r" b="b"/>
            <a:pathLst>
              <a:path w="154305" h="53975">
                <a:moveTo>
                  <a:pt x="154011" y="45569"/>
                </a:moveTo>
                <a:lnTo>
                  <a:pt x="1969" y="47550"/>
                </a:lnTo>
                <a:lnTo>
                  <a:pt x="0" y="49532"/>
                </a:lnTo>
                <a:lnTo>
                  <a:pt x="1969" y="51513"/>
                </a:lnTo>
                <a:lnTo>
                  <a:pt x="7878" y="53495"/>
                </a:lnTo>
                <a:lnTo>
                  <a:pt x="146098" y="53495"/>
                </a:lnTo>
                <a:lnTo>
                  <a:pt x="154011" y="51513"/>
                </a:lnTo>
                <a:lnTo>
                  <a:pt x="154011" y="45569"/>
                </a:lnTo>
                <a:close/>
              </a:path>
              <a:path w="154305" h="53975">
                <a:moveTo>
                  <a:pt x="154011" y="0"/>
                </a:moveTo>
                <a:lnTo>
                  <a:pt x="1969" y="0"/>
                </a:lnTo>
                <a:lnTo>
                  <a:pt x="1969" y="3948"/>
                </a:lnTo>
                <a:lnTo>
                  <a:pt x="0" y="5940"/>
                </a:lnTo>
                <a:lnTo>
                  <a:pt x="1969" y="7932"/>
                </a:lnTo>
                <a:lnTo>
                  <a:pt x="7878" y="9924"/>
                </a:lnTo>
                <a:lnTo>
                  <a:pt x="146098" y="9924"/>
                </a:lnTo>
                <a:lnTo>
                  <a:pt x="154011" y="7932"/>
                </a:lnTo>
                <a:lnTo>
                  <a:pt x="15401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854382" y="3911348"/>
            <a:ext cx="122555" cy="709295"/>
          </a:xfrm>
          <a:custGeom>
            <a:avLst/>
            <a:gdLst/>
            <a:ahLst/>
            <a:cxnLst/>
            <a:rect l="l" t="t" r="r" b="b"/>
            <a:pathLst>
              <a:path w="122555" h="709295">
                <a:moveTo>
                  <a:pt x="53318" y="320943"/>
                </a:moveTo>
                <a:lnTo>
                  <a:pt x="31583" y="320943"/>
                </a:lnTo>
                <a:lnTo>
                  <a:pt x="31583" y="324927"/>
                </a:lnTo>
                <a:lnTo>
                  <a:pt x="25674" y="330864"/>
                </a:lnTo>
                <a:lnTo>
                  <a:pt x="23704" y="330864"/>
                </a:lnTo>
                <a:lnTo>
                  <a:pt x="23704" y="334813"/>
                </a:lnTo>
                <a:lnTo>
                  <a:pt x="21735" y="336805"/>
                </a:lnTo>
                <a:lnTo>
                  <a:pt x="17761" y="338797"/>
                </a:lnTo>
                <a:lnTo>
                  <a:pt x="11852" y="344738"/>
                </a:lnTo>
                <a:lnTo>
                  <a:pt x="3939" y="348687"/>
                </a:lnTo>
                <a:lnTo>
                  <a:pt x="1969" y="348687"/>
                </a:lnTo>
                <a:lnTo>
                  <a:pt x="1969" y="354631"/>
                </a:lnTo>
                <a:lnTo>
                  <a:pt x="0" y="356623"/>
                </a:lnTo>
                <a:lnTo>
                  <a:pt x="1969" y="360569"/>
                </a:lnTo>
                <a:lnTo>
                  <a:pt x="5908" y="362560"/>
                </a:lnTo>
                <a:lnTo>
                  <a:pt x="11852" y="368501"/>
                </a:lnTo>
                <a:lnTo>
                  <a:pt x="15791" y="370493"/>
                </a:lnTo>
                <a:lnTo>
                  <a:pt x="23704" y="378405"/>
                </a:lnTo>
                <a:lnTo>
                  <a:pt x="25674" y="382368"/>
                </a:lnTo>
                <a:lnTo>
                  <a:pt x="31583" y="388316"/>
                </a:lnTo>
                <a:lnTo>
                  <a:pt x="35557" y="396238"/>
                </a:lnTo>
                <a:lnTo>
                  <a:pt x="37526" y="398223"/>
                </a:lnTo>
                <a:lnTo>
                  <a:pt x="41466" y="406142"/>
                </a:lnTo>
                <a:lnTo>
                  <a:pt x="45405" y="418030"/>
                </a:lnTo>
                <a:lnTo>
                  <a:pt x="47375" y="425956"/>
                </a:lnTo>
                <a:lnTo>
                  <a:pt x="49379" y="624075"/>
                </a:lnTo>
                <a:lnTo>
                  <a:pt x="51348" y="635964"/>
                </a:lnTo>
                <a:lnTo>
                  <a:pt x="53318" y="645867"/>
                </a:lnTo>
                <a:lnTo>
                  <a:pt x="55288" y="651812"/>
                </a:lnTo>
                <a:lnTo>
                  <a:pt x="61197" y="663700"/>
                </a:lnTo>
                <a:lnTo>
                  <a:pt x="63201" y="665682"/>
                </a:lnTo>
                <a:lnTo>
                  <a:pt x="67140" y="673604"/>
                </a:lnTo>
                <a:lnTo>
                  <a:pt x="90845" y="697378"/>
                </a:lnTo>
                <a:lnTo>
                  <a:pt x="98723" y="701341"/>
                </a:lnTo>
                <a:lnTo>
                  <a:pt x="100693" y="703322"/>
                </a:lnTo>
                <a:lnTo>
                  <a:pt x="104667" y="705304"/>
                </a:lnTo>
                <a:lnTo>
                  <a:pt x="106636" y="707285"/>
                </a:lnTo>
                <a:lnTo>
                  <a:pt x="110576" y="709266"/>
                </a:lnTo>
                <a:lnTo>
                  <a:pt x="122428" y="709266"/>
                </a:lnTo>
                <a:lnTo>
                  <a:pt x="120458" y="701341"/>
                </a:lnTo>
                <a:lnTo>
                  <a:pt x="114515" y="695400"/>
                </a:lnTo>
                <a:lnTo>
                  <a:pt x="110576" y="693418"/>
                </a:lnTo>
                <a:lnTo>
                  <a:pt x="92814" y="675589"/>
                </a:lnTo>
                <a:lnTo>
                  <a:pt x="90845" y="671626"/>
                </a:lnTo>
                <a:lnTo>
                  <a:pt x="88841" y="669641"/>
                </a:lnTo>
                <a:lnTo>
                  <a:pt x="86871" y="665682"/>
                </a:lnTo>
                <a:lnTo>
                  <a:pt x="84901" y="663700"/>
                </a:lnTo>
                <a:lnTo>
                  <a:pt x="77023" y="647852"/>
                </a:lnTo>
                <a:lnTo>
                  <a:pt x="75019" y="639923"/>
                </a:lnTo>
                <a:lnTo>
                  <a:pt x="73049" y="633982"/>
                </a:lnTo>
                <a:lnTo>
                  <a:pt x="71079" y="429919"/>
                </a:lnTo>
                <a:lnTo>
                  <a:pt x="69110" y="420015"/>
                </a:lnTo>
                <a:lnTo>
                  <a:pt x="67140" y="414067"/>
                </a:lnTo>
                <a:lnTo>
                  <a:pt x="61197" y="402182"/>
                </a:lnTo>
                <a:lnTo>
                  <a:pt x="59227" y="396238"/>
                </a:lnTo>
                <a:lnTo>
                  <a:pt x="57257" y="394256"/>
                </a:lnTo>
                <a:lnTo>
                  <a:pt x="55288" y="390294"/>
                </a:lnTo>
                <a:lnTo>
                  <a:pt x="53318" y="388316"/>
                </a:lnTo>
                <a:lnTo>
                  <a:pt x="51348" y="384349"/>
                </a:lnTo>
                <a:lnTo>
                  <a:pt x="39496" y="372450"/>
                </a:lnTo>
                <a:lnTo>
                  <a:pt x="35557" y="370493"/>
                </a:lnTo>
                <a:lnTo>
                  <a:pt x="31583" y="366509"/>
                </a:lnTo>
                <a:lnTo>
                  <a:pt x="27644" y="364552"/>
                </a:lnTo>
                <a:lnTo>
                  <a:pt x="25674" y="362560"/>
                </a:lnTo>
                <a:lnTo>
                  <a:pt x="13822" y="356623"/>
                </a:lnTo>
                <a:lnTo>
                  <a:pt x="17761" y="354631"/>
                </a:lnTo>
                <a:lnTo>
                  <a:pt x="19730" y="352639"/>
                </a:lnTo>
                <a:lnTo>
                  <a:pt x="23704" y="350679"/>
                </a:lnTo>
                <a:lnTo>
                  <a:pt x="25674" y="348687"/>
                </a:lnTo>
                <a:lnTo>
                  <a:pt x="29613" y="346695"/>
                </a:lnTo>
                <a:lnTo>
                  <a:pt x="31583" y="344738"/>
                </a:lnTo>
                <a:lnTo>
                  <a:pt x="35557" y="342746"/>
                </a:lnTo>
                <a:lnTo>
                  <a:pt x="53318" y="324927"/>
                </a:lnTo>
                <a:lnTo>
                  <a:pt x="53318" y="320943"/>
                </a:lnTo>
                <a:close/>
              </a:path>
              <a:path w="122555" h="709295">
                <a:moveTo>
                  <a:pt x="59227" y="311054"/>
                </a:moveTo>
                <a:lnTo>
                  <a:pt x="37526" y="311054"/>
                </a:lnTo>
                <a:lnTo>
                  <a:pt x="37526" y="314999"/>
                </a:lnTo>
                <a:lnTo>
                  <a:pt x="35557" y="314999"/>
                </a:lnTo>
                <a:lnTo>
                  <a:pt x="35557" y="318983"/>
                </a:lnTo>
                <a:lnTo>
                  <a:pt x="33552" y="320943"/>
                </a:lnTo>
                <a:lnTo>
                  <a:pt x="55288" y="320943"/>
                </a:lnTo>
                <a:lnTo>
                  <a:pt x="55288" y="316991"/>
                </a:lnTo>
                <a:lnTo>
                  <a:pt x="57257" y="316991"/>
                </a:lnTo>
                <a:lnTo>
                  <a:pt x="59227" y="314999"/>
                </a:lnTo>
                <a:lnTo>
                  <a:pt x="59227" y="311054"/>
                </a:lnTo>
                <a:close/>
              </a:path>
              <a:path w="122555" h="709295">
                <a:moveTo>
                  <a:pt x="61197" y="307070"/>
                </a:moveTo>
                <a:lnTo>
                  <a:pt x="39496" y="307070"/>
                </a:lnTo>
                <a:lnTo>
                  <a:pt x="39496" y="311054"/>
                </a:lnTo>
                <a:lnTo>
                  <a:pt x="61197" y="311054"/>
                </a:lnTo>
                <a:lnTo>
                  <a:pt x="61197" y="307070"/>
                </a:lnTo>
                <a:close/>
              </a:path>
              <a:path w="122555" h="709295">
                <a:moveTo>
                  <a:pt x="63201" y="303117"/>
                </a:moveTo>
                <a:lnTo>
                  <a:pt x="41466" y="303117"/>
                </a:lnTo>
                <a:lnTo>
                  <a:pt x="41466" y="307070"/>
                </a:lnTo>
                <a:lnTo>
                  <a:pt x="63201" y="307070"/>
                </a:lnTo>
                <a:lnTo>
                  <a:pt x="63201" y="303117"/>
                </a:lnTo>
                <a:close/>
              </a:path>
              <a:path w="122555" h="709295">
                <a:moveTo>
                  <a:pt x="88841" y="39628"/>
                </a:moveTo>
                <a:lnTo>
                  <a:pt x="65170" y="39628"/>
                </a:lnTo>
                <a:lnTo>
                  <a:pt x="65170" y="43574"/>
                </a:lnTo>
                <a:lnTo>
                  <a:pt x="63201" y="43574"/>
                </a:lnTo>
                <a:lnTo>
                  <a:pt x="63201" y="47557"/>
                </a:lnTo>
                <a:lnTo>
                  <a:pt x="61197" y="47557"/>
                </a:lnTo>
                <a:lnTo>
                  <a:pt x="61197" y="51510"/>
                </a:lnTo>
                <a:lnTo>
                  <a:pt x="59227" y="51510"/>
                </a:lnTo>
                <a:lnTo>
                  <a:pt x="59227" y="55459"/>
                </a:lnTo>
                <a:lnTo>
                  <a:pt x="57257" y="55459"/>
                </a:lnTo>
                <a:lnTo>
                  <a:pt x="57257" y="59443"/>
                </a:lnTo>
                <a:lnTo>
                  <a:pt x="55288" y="59443"/>
                </a:lnTo>
                <a:lnTo>
                  <a:pt x="55288" y="65383"/>
                </a:lnTo>
                <a:lnTo>
                  <a:pt x="53318" y="65383"/>
                </a:lnTo>
                <a:lnTo>
                  <a:pt x="53318" y="71324"/>
                </a:lnTo>
                <a:lnTo>
                  <a:pt x="51348" y="71324"/>
                </a:lnTo>
                <a:lnTo>
                  <a:pt x="51348" y="85198"/>
                </a:lnTo>
                <a:lnTo>
                  <a:pt x="49379" y="85198"/>
                </a:lnTo>
                <a:lnTo>
                  <a:pt x="49379" y="283303"/>
                </a:lnTo>
                <a:lnTo>
                  <a:pt x="47375" y="283303"/>
                </a:lnTo>
                <a:lnTo>
                  <a:pt x="47375" y="291239"/>
                </a:lnTo>
                <a:lnTo>
                  <a:pt x="45405" y="291239"/>
                </a:lnTo>
                <a:lnTo>
                  <a:pt x="45405" y="299168"/>
                </a:lnTo>
                <a:lnTo>
                  <a:pt x="43435" y="299168"/>
                </a:lnTo>
                <a:lnTo>
                  <a:pt x="43435" y="303117"/>
                </a:lnTo>
                <a:lnTo>
                  <a:pt x="65170" y="303117"/>
                </a:lnTo>
                <a:lnTo>
                  <a:pt x="67140" y="301125"/>
                </a:lnTo>
                <a:lnTo>
                  <a:pt x="67140" y="295185"/>
                </a:lnTo>
                <a:lnTo>
                  <a:pt x="69110" y="295185"/>
                </a:lnTo>
                <a:lnTo>
                  <a:pt x="69110" y="289244"/>
                </a:lnTo>
                <a:lnTo>
                  <a:pt x="71079" y="289244"/>
                </a:lnTo>
                <a:lnTo>
                  <a:pt x="71079" y="281311"/>
                </a:lnTo>
                <a:lnTo>
                  <a:pt x="73049" y="281311"/>
                </a:lnTo>
                <a:lnTo>
                  <a:pt x="73049" y="91135"/>
                </a:lnTo>
                <a:lnTo>
                  <a:pt x="75019" y="91135"/>
                </a:lnTo>
                <a:lnTo>
                  <a:pt x="75019" y="69332"/>
                </a:lnTo>
                <a:lnTo>
                  <a:pt x="77023" y="69332"/>
                </a:lnTo>
                <a:lnTo>
                  <a:pt x="77023" y="63391"/>
                </a:lnTo>
                <a:lnTo>
                  <a:pt x="78992" y="63391"/>
                </a:lnTo>
                <a:lnTo>
                  <a:pt x="78992" y="57451"/>
                </a:lnTo>
                <a:lnTo>
                  <a:pt x="80962" y="57451"/>
                </a:lnTo>
                <a:lnTo>
                  <a:pt x="80962" y="53502"/>
                </a:lnTo>
                <a:lnTo>
                  <a:pt x="82932" y="53502"/>
                </a:lnTo>
                <a:lnTo>
                  <a:pt x="82932" y="49518"/>
                </a:lnTo>
                <a:lnTo>
                  <a:pt x="84901" y="49518"/>
                </a:lnTo>
                <a:lnTo>
                  <a:pt x="84901" y="45569"/>
                </a:lnTo>
                <a:lnTo>
                  <a:pt x="86871" y="45569"/>
                </a:lnTo>
                <a:lnTo>
                  <a:pt x="88841" y="43574"/>
                </a:lnTo>
                <a:lnTo>
                  <a:pt x="88841" y="39628"/>
                </a:lnTo>
                <a:close/>
              </a:path>
              <a:path w="122555" h="709295">
                <a:moveTo>
                  <a:pt x="122428" y="0"/>
                </a:moveTo>
                <a:lnTo>
                  <a:pt x="110576" y="1991"/>
                </a:lnTo>
                <a:lnTo>
                  <a:pt x="106636" y="3948"/>
                </a:lnTo>
                <a:lnTo>
                  <a:pt x="104667" y="5940"/>
                </a:lnTo>
                <a:lnTo>
                  <a:pt x="100693" y="7932"/>
                </a:lnTo>
                <a:lnTo>
                  <a:pt x="98723" y="9924"/>
                </a:lnTo>
                <a:lnTo>
                  <a:pt x="94784" y="11881"/>
                </a:lnTo>
                <a:lnTo>
                  <a:pt x="92814" y="13870"/>
                </a:lnTo>
                <a:lnTo>
                  <a:pt x="88841" y="15865"/>
                </a:lnTo>
                <a:lnTo>
                  <a:pt x="73049" y="31695"/>
                </a:lnTo>
                <a:lnTo>
                  <a:pt x="71079" y="31695"/>
                </a:lnTo>
                <a:lnTo>
                  <a:pt x="71079" y="35679"/>
                </a:lnTo>
                <a:lnTo>
                  <a:pt x="67140" y="39628"/>
                </a:lnTo>
                <a:lnTo>
                  <a:pt x="90845" y="39628"/>
                </a:lnTo>
                <a:lnTo>
                  <a:pt x="96754" y="33687"/>
                </a:lnTo>
                <a:lnTo>
                  <a:pt x="96754" y="29704"/>
                </a:lnTo>
                <a:lnTo>
                  <a:pt x="98723" y="29704"/>
                </a:lnTo>
                <a:lnTo>
                  <a:pt x="104667" y="23763"/>
                </a:lnTo>
                <a:lnTo>
                  <a:pt x="108606" y="21806"/>
                </a:lnTo>
                <a:lnTo>
                  <a:pt x="112545" y="17822"/>
                </a:lnTo>
                <a:lnTo>
                  <a:pt x="116485" y="15865"/>
                </a:lnTo>
                <a:lnTo>
                  <a:pt x="122428" y="9924"/>
                </a:lnTo>
                <a:lnTo>
                  <a:pt x="12242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032099" y="4006434"/>
            <a:ext cx="75565" cy="156845"/>
          </a:xfrm>
          <a:custGeom>
            <a:avLst/>
            <a:gdLst/>
            <a:ahLst/>
            <a:cxnLst/>
            <a:rect l="l" t="t" r="r" b="b"/>
            <a:pathLst>
              <a:path w="75564" h="156845">
                <a:moveTo>
                  <a:pt x="75019" y="150582"/>
                </a:moveTo>
                <a:lnTo>
                  <a:pt x="1969" y="150582"/>
                </a:lnTo>
                <a:lnTo>
                  <a:pt x="1969" y="156523"/>
                </a:lnTo>
                <a:lnTo>
                  <a:pt x="75019" y="156523"/>
                </a:lnTo>
                <a:lnTo>
                  <a:pt x="75019" y="150582"/>
                </a:lnTo>
                <a:close/>
              </a:path>
              <a:path w="75564" h="156845">
                <a:moveTo>
                  <a:pt x="47375" y="15865"/>
                </a:moveTo>
                <a:lnTo>
                  <a:pt x="29613" y="15865"/>
                </a:lnTo>
                <a:lnTo>
                  <a:pt x="29613" y="146633"/>
                </a:lnTo>
                <a:lnTo>
                  <a:pt x="27644" y="148590"/>
                </a:lnTo>
                <a:lnTo>
                  <a:pt x="9882" y="150582"/>
                </a:lnTo>
                <a:lnTo>
                  <a:pt x="69110" y="150582"/>
                </a:lnTo>
                <a:lnTo>
                  <a:pt x="51348" y="148590"/>
                </a:lnTo>
                <a:lnTo>
                  <a:pt x="49344" y="146633"/>
                </a:lnTo>
                <a:lnTo>
                  <a:pt x="47375" y="138700"/>
                </a:lnTo>
                <a:lnTo>
                  <a:pt x="47375" y="15865"/>
                </a:lnTo>
                <a:close/>
              </a:path>
              <a:path w="75564" h="156845">
                <a:moveTo>
                  <a:pt x="47375" y="0"/>
                </a:moveTo>
                <a:lnTo>
                  <a:pt x="39496" y="1991"/>
                </a:lnTo>
                <a:lnTo>
                  <a:pt x="35522" y="5940"/>
                </a:lnTo>
                <a:lnTo>
                  <a:pt x="31583" y="7932"/>
                </a:lnTo>
                <a:lnTo>
                  <a:pt x="29613" y="9924"/>
                </a:lnTo>
                <a:lnTo>
                  <a:pt x="17761" y="13873"/>
                </a:lnTo>
                <a:lnTo>
                  <a:pt x="0" y="13873"/>
                </a:lnTo>
                <a:lnTo>
                  <a:pt x="0" y="19814"/>
                </a:lnTo>
                <a:lnTo>
                  <a:pt x="19730" y="19814"/>
                </a:lnTo>
                <a:lnTo>
                  <a:pt x="25674" y="17857"/>
                </a:lnTo>
                <a:lnTo>
                  <a:pt x="29613" y="15865"/>
                </a:lnTo>
                <a:lnTo>
                  <a:pt x="47375" y="15865"/>
                </a:lnTo>
                <a:lnTo>
                  <a:pt x="473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365797" y="4006434"/>
            <a:ext cx="49530" cy="156845"/>
          </a:xfrm>
          <a:custGeom>
            <a:avLst/>
            <a:gdLst/>
            <a:ahLst/>
            <a:cxnLst/>
            <a:rect l="l" t="t" r="r" b="b"/>
            <a:pathLst>
              <a:path w="49530" h="156845">
                <a:moveTo>
                  <a:pt x="49379" y="148590"/>
                </a:moveTo>
                <a:lnTo>
                  <a:pt x="0" y="148590"/>
                </a:lnTo>
                <a:lnTo>
                  <a:pt x="0" y="156523"/>
                </a:lnTo>
                <a:lnTo>
                  <a:pt x="49379" y="156523"/>
                </a:lnTo>
                <a:lnTo>
                  <a:pt x="49379" y="148590"/>
                </a:lnTo>
                <a:close/>
              </a:path>
              <a:path w="49530" h="156845">
                <a:moveTo>
                  <a:pt x="31583" y="53502"/>
                </a:moveTo>
                <a:lnTo>
                  <a:pt x="0" y="53502"/>
                </a:lnTo>
                <a:lnTo>
                  <a:pt x="0" y="63426"/>
                </a:lnTo>
                <a:lnTo>
                  <a:pt x="15791" y="65383"/>
                </a:lnTo>
                <a:lnTo>
                  <a:pt x="17761" y="146633"/>
                </a:lnTo>
                <a:lnTo>
                  <a:pt x="15791" y="148590"/>
                </a:lnTo>
                <a:lnTo>
                  <a:pt x="35557" y="148590"/>
                </a:lnTo>
                <a:lnTo>
                  <a:pt x="33552" y="146633"/>
                </a:lnTo>
                <a:lnTo>
                  <a:pt x="31583" y="140692"/>
                </a:lnTo>
                <a:lnTo>
                  <a:pt x="31583" y="53502"/>
                </a:lnTo>
                <a:close/>
              </a:path>
              <a:path w="49530" h="156845">
                <a:moveTo>
                  <a:pt x="31583" y="1991"/>
                </a:moveTo>
                <a:lnTo>
                  <a:pt x="13822" y="1991"/>
                </a:lnTo>
                <a:lnTo>
                  <a:pt x="13822" y="5940"/>
                </a:lnTo>
                <a:lnTo>
                  <a:pt x="11852" y="5940"/>
                </a:lnTo>
                <a:lnTo>
                  <a:pt x="11852" y="9924"/>
                </a:lnTo>
                <a:lnTo>
                  <a:pt x="9882" y="11916"/>
                </a:lnTo>
                <a:lnTo>
                  <a:pt x="11852" y="17857"/>
                </a:lnTo>
                <a:lnTo>
                  <a:pt x="13822" y="19814"/>
                </a:lnTo>
                <a:lnTo>
                  <a:pt x="17761" y="21806"/>
                </a:lnTo>
                <a:lnTo>
                  <a:pt x="27644" y="21806"/>
                </a:lnTo>
                <a:lnTo>
                  <a:pt x="31583" y="19814"/>
                </a:lnTo>
                <a:lnTo>
                  <a:pt x="31583" y="15865"/>
                </a:lnTo>
                <a:lnTo>
                  <a:pt x="33552" y="15865"/>
                </a:lnTo>
                <a:lnTo>
                  <a:pt x="31583" y="5940"/>
                </a:lnTo>
                <a:lnTo>
                  <a:pt x="31583" y="1991"/>
                </a:lnTo>
                <a:close/>
              </a:path>
              <a:path w="49530" h="156845">
                <a:moveTo>
                  <a:pt x="27644" y="0"/>
                </a:moveTo>
                <a:lnTo>
                  <a:pt x="17761" y="1991"/>
                </a:lnTo>
                <a:lnTo>
                  <a:pt x="27644" y="1991"/>
                </a:lnTo>
                <a:lnTo>
                  <a:pt x="276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28998" y="3998537"/>
            <a:ext cx="73660" cy="164465"/>
          </a:xfrm>
          <a:custGeom>
            <a:avLst/>
            <a:gdLst/>
            <a:ahLst/>
            <a:cxnLst/>
            <a:rect l="l" t="t" r="r" b="b"/>
            <a:pathLst>
              <a:path w="73660" h="164464">
                <a:moveTo>
                  <a:pt x="33552" y="71324"/>
                </a:moveTo>
                <a:lnTo>
                  <a:pt x="17761" y="71324"/>
                </a:lnTo>
                <a:lnTo>
                  <a:pt x="17761" y="154531"/>
                </a:lnTo>
                <a:lnTo>
                  <a:pt x="15791" y="156488"/>
                </a:lnTo>
                <a:lnTo>
                  <a:pt x="0" y="156488"/>
                </a:lnTo>
                <a:lnTo>
                  <a:pt x="0" y="164420"/>
                </a:lnTo>
                <a:lnTo>
                  <a:pt x="55288" y="164420"/>
                </a:lnTo>
                <a:lnTo>
                  <a:pt x="55288" y="158479"/>
                </a:lnTo>
                <a:lnTo>
                  <a:pt x="51314" y="158479"/>
                </a:lnTo>
                <a:lnTo>
                  <a:pt x="37492" y="156488"/>
                </a:lnTo>
                <a:lnTo>
                  <a:pt x="35522" y="154531"/>
                </a:lnTo>
                <a:lnTo>
                  <a:pt x="33552" y="148590"/>
                </a:lnTo>
                <a:lnTo>
                  <a:pt x="33552" y="71324"/>
                </a:lnTo>
                <a:close/>
              </a:path>
              <a:path w="73660" h="164464">
                <a:moveTo>
                  <a:pt x="59227" y="63391"/>
                </a:moveTo>
                <a:lnTo>
                  <a:pt x="0" y="63391"/>
                </a:lnTo>
                <a:lnTo>
                  <a:pt x="0" y="71324"/>
                </a:lnTo>
                <a:lnTo>
                  <a:pt x="59227" y="71324"/>
                </a:lnTo>
                <a:lnTo>
                  <a:pt x="59227" y="63391"/>
                </a:lnTo>
                <a:close/>
              </a:path>
              <a:path w="73660" h="164464">
                <a:moveTo>
                  <a:pt x="33552" y="33652"/>
                </a:moveTo>
                <a:lnTo>
                  <a:pt x="17761" y="33652"/>
                </a:lnTo>
                <a:lnTo>
                  <a:pt x="17761" y="63391"/>
                </a:lnTo>
                <a:lnTo>
                  <a:pt x="33552" y="63391"/>
                </a:lnTo>
                <a:lnTo>
                  <a:pt x="33552" y="33652"/>
                </a:lnTo>
                <a:close/>
              </a:path>
              <a:path w="73660" h="164464">
                <a:moveTo>
                  <a:pt x="65136" y="0"/>
                </a:moveTo>
                <a:lnTo>
                  <a:pt x="43435" y="1956"/>
                </a:lnTo>
                <a:lnTo>
                  <a:pt x="31583" y="7897"/>
                </a:lnTo>
                <a:lnTo>
                  <a:pt x="29613" y="9889"/>
                </a:lnTo>
                <a:lnTo>
                  <a:pt x="27644" y="9889"/>
                </a:lnTo>
                <a:lnTo>
                  <a:pt x="27644" y="13838"/>
                </a:lnTo>
                <a:lnTo>
                  <a:pt x="23670" y="17822"/>
                </a:lnTo>
                <a:lnTo>
                  <a:pt x="21700" y="17822"/>
                </a:lnTo>
                <a:lnTo>
                  <a:pt x="21700" y="25755"/>
                </a:lnTo>
                <a:lnTo>
                  <a:pt x="19730" y="25755"/>
                </a:lnTo>
                <a:lnTo>
                  <a:pt x="19730" y="33652"/>
                </a:lnTo>
                <a:lnTo>
                  <a:pt x="35522" y="33652"/>
                </a:lnTo>
                <a:lnTo>
                  <a:pt x="35522" y="19814"/>
                </a:lnTo>
                <a:lnTo>
                  <a:pt x="37492" y="19814"/>
                </a:lnTo>
                <a:lnTo>
                  <a:pt x="37492" y="15830"/>
                </a:lnTo>
                <a:lnTo>
                  <a:pt x="39461" y="15830"/>
                </a:lnTo>
                <a:lnTo>
                  <a:pt x="39461" y="11881"/>
                </a:lnTo>
                <a:lnTo>
                  <a:pt x="41466" y="11881"/>
                </a:lnTo>
                <a:lnTo>
                  <a:pt x="47375" y="5940"/>
                </a:lnTo>
                <a:lnTo>
                  <a:pt x="47375" y="3948"/>
                </a:lnTo>
                <a:lnTo>
                  <a:pt x="69110" y="3948"/>
                </a:lnTo>
                <a:lnTo>
                  <a:pt x="65136" y="1956"/>
                </a:lnTo>
                <a:lnTo>
                  <a:pt x="65136" y="0"/>
                </a:lnTo>
                <a:close/>
              </a:path>
              <a:path w="73660" h="164464">
                <a:moveTo>
                  <a:pt x="69110" y="3948"/>
                </a:moveTo>
                <a:lnTo>
                  <a:pt x="47375" y="3948"/>
                </a:lnTo>
                <a:lnTo>
                  <a:pt x="61197" y="5940"/>
                </a:lnTo>
                <a:lnTo>
                  <a:pt x="59227" y="7897"/>
                </a:lnTo>
                <a:lnTo>
                  <a:pt x="57257" y="7897"/>
                </a:lnTo>
                <a:lnTo>
                  <a:pt x="57257" y="13838"/>
                </a:lnTo>
                <a:lnTo>
                  <a:pt x="55288" y="15830"/>
                </a:lnTo>
                <a:lnTo>
                  <a:pt x="57257" y="19814"/>
                </a:lnTo>
                <a:lnTo>
                  <a:pt x="59227" y="21771"/>
                </a:lnTo>
                <a:lnTo>
                  <a:pt x="69110" y="21771"/>
                </a:lnTo>
                <a:lnTo>
                  <a:pt x="73049" y="17822"/>
                </a:lnTo>
                <a:lnTo>
                  <a:pt x="71079" y="5940"/>
                </a:lnTo>
                <a:lnTo>
                  <a:pt x="69110" y="39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79036" y="4059937"/>
            <a:ext cx="99060" cy="105410"/>
          </a:xfrm>
          <a:custGeom>
            <a:avLst/>
            <a:gdLst/>
            <a:ahLst/>
            <a:cxnLst/>
            <a:rect l="l" t="t" r="r" b="b"/>
            <a:pathLst>
              <a:path w="99060" h="105410">
                <a:moveTo>
                  <a:pt x="69127" y="13873"/>
                </a:moveTo>
                <a:lnTo>
                  <a:pt x="37526" y="13873"/>
                </a:lnTo>
                <a:lnTo>
                  <a:pt x="55288" y="15865"/>
                </a:lnTo>
                <a:lnTo>
                  <a:pt x="59261" y="17822"/>
                </a:lnTo>
                <a:lnTo>
                  <a:pt x="65170" y="19814"/>
                </a:lnTo>
                <a:lnTo>
                  <a:pt x="75053" y="21806"/>
                </a:lnTo>
                <a:lnTo>
                  <a:pt x="78992" y="23763"/>
                </a:lnTo>
                <a:lnTo>
                  <a:pt x="61231" y="41620"/>
                </a:lnTo>
                <a:lnTo>
                  <a:pt x="57292" y="43577"/>
                </a:lnTo>
                <a:lnTo>
                  <a:pt x="51348" y="49518"/>
                </a:lnTo>
                <a:lnTo>
                  <a:pt x="47409" y="51510"/>
                </a:lnTo>
                <a:lnTo>
                  <a:pt x="25674" y="73316"/>
                </a:lnTo>
                <a:lnTo>
                  <a:pt x="23704" y="73316"/>
                </a:lnTo>
                <a:lnTo>
                  <a:pt x="23704" y="77265"/>
                </a:lnTo>
                <a:lnTo>
                  <a:pt x="9882" y="91139"/>
                </a:lnTo>
                <a:lnTo>
                  <a:pt x="7913" y="91139"/>
                </a:lnTo>
                <a:lnTo>
                  <a:pt x="7913" y="95087"/>
                </a:lnTo>
                <a:lnTo>
                  <a:pt x="5943" y="97079"/>
                </a:lnTo>
                <a:lnTo>
                  <a:pt x="3973" y="97079"/>
                </a:lnTo>
                <a:lnTo>
                  <a:pt x="3973" y="101028"/>
                </a:lnTo>
                <a:lnTo>
                  <a:pt x="2004" y="103020"/>
                </a:lnTo>
                <a:lnTo>
                  <a:pt x="0" y="105012"/>
                </a:lnTo>
                <a:lnTo>
                  <a:pt x="5943" y="105012"/>
                </a:lnTo>
                <a:lnTo>
                  <a:pt x="5943" y="101028"/>
                </a:lnTo>
                <a:lnTo>
                  <a:pt x="7913" y="101028"/>
                </a:lnTo>
                <a:lnTo>
                  <a:pt x="15826" y="93131"/>
                </a:lnTo>
                <a:lnTo>
                  <a:pt x="19765" y="91139"/>
                </a:lnTo>
                <a:lnTo>
                  <a:pt x="19765" y="89147"/>
                </a:lnTo>
                <a:lnTo>
                  <a:pt x="49379" y="89147"/>
                </a:lnTo>
                <a:lnTo>
                  <a:pt x="43470" y="87190"/>
                </a:lnTo>
                <a:lnTo>
                  <a:pt x="19765" y="85198"/>
                </a:lnTo>
                <a:lnTo>
                  <a:pt x="23704" y="83206"/>
                </a:lnTo>
                <a:lnTo>
                  <a:pt x="51348" y="55459"/>
                </a:lnTo>
                <a:lnTo>
                  <a:pt x="55288" y="53502"/>
                </a:lnTo>
                <a:lnTo>
                  <a:pt x="88875" y="19814"/>
                </a:lnTo>
                <a:lnTo>
                  <a:pt x="88875" y="15865"/>
                </a:lnTo>
                <a:lnTo>
                  <a:pt x="71114" y="15865"/>
                </a:lnTo>
                <a:lnTo>
                  <a:pt x="69127" y="13873"/>
                </a:lnTo>
                <a:close/>
              </a:path>
              <a:path w="99060" h="105410">
                <a:moveTo>
                  <a:pt x="88875" y="77265"/>
                </a:moveTo>
                <a:lnTo>
                  <a:pt x="80962" y="77265"/>
                </a:lnTo>
                <a:lnTo>
                  <a:pt x="80962" y="81214"/>
                </a:lnTo>
                <a:lnTo>
                  <a:pt x="77023" y="83206"/>
                </a:lnTo>
                <a:lnTo>
                  <a:pt x="73083" y="87190"/>
                </a:lnTo>
                <a:lnTo>
                  <a:pt x="67140" y="89147"/>
                </a:lnTo>
                <a:lnTo>
                  <a:pt x="19765" y="89147"/>
                </a:lnTo>
                <a:lnTo>
                  <a:pt x="33587" y="91139"/>
                </a:lnTo>
                <a:lnTo>
                  <a:pt x="45439" y="103020"/>
                </a:lnTo>
                <a:lnTo>
                  <a:pt x="49379" y="105012"/>
                </a:lnTo>
                <a:lnTo>
                  <a:pt x="65170" y="105012"/>
                </a:lnTo>
                <a:lnTo>
                  <a:pt x="73083" y="101028"/>
                </a:lnTo>
                <a:lnTo>
                  <a:pt x="82932" y="91139"/>
                </a:lnTo>
                <a:lnTo>
                  <a:pt x="82932" y="87190"/>
                </a:lnTo>
                <a:lnTo>
                  <a:pt x="84936" y="87190"/>
                </a:lnTo>
                <a:lnTo>
                  <a:pt x="84936" y="83206"/>
                </a:lnTo>
                <a:lnTo>
                  <a:pt x="86906" y="83206"/>
                </a:lnTo>
                <a:lnTo>
                  <a:pt x="88875" y="81214"/>
                </a:lnTo>
                <a:lnTo>
                  <a:pt x="88875" y="77265"/>
                </a:lnTo>
                <a:close/>
              </a:path>
              <a:path w="99060" h="105410">
                <a:moveTo>
                  <a:pt x="90845" y="69332"/>
                </a:moveTo>
                <a:lnTo>
                  <a:pt x="84936" y="69332"/>
                </a:lnTo>
                <a:lnTo>
                  <a:pt x="84936" y="73316"/>
                </a:lnTo>
                <a:lnTo>
                  <a:pt x="82932" y="73316"/>
                </a:lnTo>
                <a:lnTo>
                  <a:pt x="82932" y="77265"/>
                </a:lnTo>
                <a:lnTo>
                  <a:pt x="90845" y="77265"/>
                </a:lnTo>
                <a:lnTo>
                  <a:pt x="90845" y="69332"/>
                </a:lnTo>
                <a:close/>
              </a:path>
              <a:path w="99060" h="105410">
                <a:moveTo>
                  <a:pt x="55288" y="0"/>
                </a:moveTo>
                <a:lnTo>
                  <a:pt x="41466" y="1991"/>
                </a:lnTo>
                <a:lnTo>
                  <a:pt x="37526" y="3948"/>
                </a:lnTo>
                <a:lnTo>
                  <a:pt x="35557" y="5940"/>
                </a:lnTo>
                <a:lnTo>
                  <a:pt x="31617" y="7932"/>
                </a:lnTo>
                <a:lnTo>
                  <a:pt x="29648" y="9924"/>
                </a:lnTo>
                <a:lnTo>
                  <a:pt x="27644" y="9924"/>
                </a:lnTo>
                <a:lnTo>
                  <a:pt x="27644" y="13873"/>
                </a:lnTo>
                <a:lnTo>
                  <a:pt x="25674" y="15865"/>
                </a:lnTo>
                <a:lnTo>
                  <a:pt x="23704" y="15865"/>
                </a:lnTo>
                <a:lnTo>
                  <a:pt x="23704" y="19814"/>
                </a:lnTo>
                <a:lnTo>
                  <a:pt x="21735" y="19814"/>
                </a:lnTo>
                <a:lnTo>
                  <a:pt x="21735" y="23763"/>
                </a:lnTo>
                <a:lnTo>
                  <a:pt x="19765" y="25755"/>
                </a:lnTo>
                <a:lnTo>
                  <a:pt x="25674" y="25755"/>
                </a:lnTo>
                <a:lnTo>
                  <a:pt x="33587" y="17822"/>
                </a:lnTo>
                <a:lnTo>
                  <a:pt x="37526" y="15865"/>
                </a:lnTo>
                <a:lnTo>
                  <a:pt x="37526" y="13873"/>
                </a:lnTo>
                <a:lnTo>
                  <a:pt x="69127" y="13873"/>
                </a:lnTo>
                <a:lnTo>
                  <a:pt x="67140" y="11881"/>
                </a:lnTo>
                <a:lnTo>
                  <a:pt x="63201" y="9924"/>
                </a:lnTo>
                <a:lnTo>
                  <a:pt x="61231" y="5940"/>
                </a:lnTo>
                <a:lnTo>
                  <a:pt x="59261" y="3948"/>
                </a:lnTo>
                <a:lnTo>
                  <a:pt x="55288" y="1991"/>
                </a:lnTo>
                <a:lnTo>
                  <a:pt x="55288" y="0"/>
                </a:lnTo>
                <a:close/>
              </a:path>
              <a:path w="99060" h="105410">
                <a:moveTo>
                  <a:pt x="94784" y="7932"/>
                </a:moveTo>
                <a:lnTo>
                  <a:pt x="86906" y="7932"/>
                </a:lnTo>
                <a:lnTo>
                  <a:pt x="86906" y="11881"/>
                </a:lnTo>
                <a:lnTo>
                  <a:pt x="84936" y="13873"/>
                </a:lnTo>
                <a:lnTo>
                  <a:pt x="80962" y="15865"/>
                </a:lnTo>
                <a:lnTo>
                  <a:pt x="90845" y="15865"/>
                </a:lnTo>
                <a:lnTo>
                  <a:pt x="94784" y="11881"/>
                </a:lnTo>
                <a:lnTo>
                  <a:pt x="94784" y="7932"/>
                </a:lnTo>
                <a:close/>
              </a:path>
              <a:path w="99060" h="105410">
                <a:moveTo>
                  <a:pt x="98758" y="0"/>
                </a:moveTo>
                <a:lnTo>
                  <a:pt x="92814" y="0"/>
                </a:lnTo>
                <a:lnTo>
                  <a:pt x="92814" y="3948"/>
                </a:lnTo>
                <a:lnTo>
                  <a:pt x="88875" y="7932"/>
                </a:lnTo>
                <a:lnTo>
                  <a:pt x="96754" y="7932"/>
                </a:lnTo>
                <a:lnTo>
                  <a:pt x="98758" y="5940"/>
                </a:lnTo>
                <a:lnTo>
                  <a:pt x="987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772545" y="4040122"/>
            <a:ext cx="140335" cy="128905"/>
          </a:xfrm>
          <a:custGeom>
            <a:avLst/>
            <a:gdLst/>
            <a:ahLst/>
            <a:cxnLst/>
            <a:rect l="l" t="t" r="r" b="b"/>
            <a:pathLst>
              <a:path w="140335" h="128904">
                <a:moveTo>
                  <a:pt x="140224" y="0"/>
                </a:moveTo>
                <a:lnTo>
                  <a:pt x="132311" y="1991"/>
                </a:lnTo>
                <a:lnTo>
                  <a:pt x="116519" y="9924"/>
                </a:lnTo>
                <a:lnTo>
                  <a:pt x="110576" y="11881"/>
                </a:lnTo>
                <a:lnTo>
                  <a:pt x="98758" y="17822"/>
                </a:lnTo>
                <a:lnTo>
                  <a:pt x="92814" y="19814"/>
                </a:lnTo>
                <a:lnTo>
                  <a:pt x="80962" y="25755"/>
                </a:lnTo>
                <a:lnTo>
                  <a:pt x="75053" y="27747"/>
                </a:lnTo>
                <a:lnTo>
                  <a:pt x="63201" y="33687"/>
                </a:lnTo>
                <a:lnTo>
                  <a:pt x="57292" y="35679"/>
                </a:lnTo>
                <a:lnTo>
                  <a:pt x="45439" y="41620"/>
                </a:lnTo>
                <a:lnTo>
                  <a:pt x="39496" y="43577"/>
                </a:lnTo>
                <a:lnTo>
                  <a:pt x="27644" y="49518"/>
                </a:lnTo>
                <a:lnTo>
                  <a:pt x="21735" y="51510"/>
                </a:lnTo>
                <a:lnTo>
                  <a:pt x="9882" y="57451"/>
                </a:lnTo>
                <a:lnTo>
                  <a:pt x="3973" y="59443"/>
                </a:lnTo>
                <a:lnTo>
                  <a:pt x="2004" y="59443"/>
                </a:lnTo>
                <a:lnTo>
                  <a:pt x="2004" y="63391"/>
                </a:lnTo>
                <a:lnTo>
                  <a:pt x="0" y="65383"/>
                </a:lnTo>
                <a:lnTo>
                  <a:pt x="3973" y="69332"/>
                </a:lnTo>
                <a:lnTo>
                  <a:pt x="9882" y="71324"/>
                </a:lnTo>
                <a:lnTo>
                  <a:pt x="29648" y="81249"/>
                </a:lnTo>
                <a:lnTo>
                  <a:pt x="35557" y="83206"/>
                </a:lnTo>
                <a:lnTo>
                  <a:pt x="55288" y="93131"/>
                </a:lnTo>
                <a:lnTo>
                  <a:pt x="61231" y="95087"/>
                </a:lnTo>
                <a:lnTo>
                  <a:pt x="80962" y="105012"/>
                </a:lnTo>
                <a:lnTo>
                  <a:pt x="86906" y="107004"/>
                </a:lnTo>
                <a:lnTo>
                  <a:pt x="106636" y="116894"/>
                </a:lnTo>
                <a:lnTo>
                  <a:pt x="112580" y="118886"/>
                </a:lnTo>
                <a:lnTo>
                  <a:pt x="132311" y="128775"/>
                </a:lnTo>
                <a:lnTo>
                  <a:pt x="140224" y="128775"/>
                </a:lnTo>
                <a:lnTo>
                  <a:pt x="140224" y="120843"/>
                </a:lnTo>
                <a:lnTo>
                  <a:pt x="136250" y="120843"/>
                </a:lnTo>
                <a:lnTo>
                  <a:pt x="120458" y="112945"/>
                </a:lnTo>
                <a:lnTo>
                  <a:pt x="114550" y="110953"/>
                </a:lnTo>
                <a:lnTo>
                  <a:pt x="98758" y="103020"/>
                </a:lnTo>
                <a:lnTo>
                  <a:pt x="92814" y="101028"/>
                </a:lnTo>
                <a:lnTo>
                  <a:pt x="80962" y="95087"/>
                </a:lnTo>
                <a:lnTo>
                  <a:pt x="75053" y="93131"/>
                </a:lnTo>
                <a:lnTo>
                  <a:pt x="59261" y="85198"/>
                </a:lnTo>
                <a:lnTo>
                  <a:pt x="53318" y="83206"/>
                </a:lnTo>
                <a:lnTo>
                  <a:pt x="37526" y="75273"/>
                </a:lnTo>
                <a:lnTo>
                  <a:pt x="31617" y="73316"/>
                </a:lnTo>
                <a:lnTo>
                  <a:pt x="19765" y="67375"/>
                </a:lnTo>
                <a:lnTo>
                  <a:pt x="13822" y="65383"/>
                </a:lnTo>
                <a:lnTo>
                  <a:pt x="19765" y="63391"/>
                </a:lnTo>
                <a:lnTo>
                  <a:pt x="43470" y="51510"/>
                </a:lnTo>
                <a:lnTo>
                  <a:pt x="49379" y="49518"/>
                </a:lnTo>
                <a:lnTo>
                  <a:pt x="73083" y="37636"/>
                </a:lnTo>
                <a:lnTo>
                  <a:pt x="78992" y="35679"/>
                </a:lnTo>
                <a:lnTo>
                  <a:pt x="102697" y="23763"/>
                </a:lnTo>
                <a:lnTo>
                  <a:pt x="108606" y="21806"/>
                </a:lnTo>
                <a:lnTo>
                  <a:pt x="140224" y="5940"/>
                </a:lnTo>
                <a:lnTo>
                  <a:pt x="14022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07519" y="4006434"/>
            <a:ext cx="97155" cy="160655"/>
          </a:xfrm>
          <a:custGeom>
            <a:avLst/>
            <a:gdLst/>
            <a:ahLst/>
            <a:cxnLst/>
            <a:rect l="l" t="t" r="r" b="b"/>
            <a:pathLst>
              <a:path w="97155" h="160654">
                <a:moveTo>
                  <a:pt x="21735" y="25755"/>
                </a:moveTo>
                <a:lnTo>
                  <a:pt x="9882" y="25755"/>
                </a:lnTo>
                <a:lnTo>
                  <a:pt x="9882" y="31695"/>
                </a:lnTo>
                <a:lnTo>
                  <a:pt x="7913" y="31695"/>
                </a:lnTo>
                <a:lnTo>
                  <a:pt x="7913" y="35679"/>
                </a:lnTo>
                <a:lnTo>
                  <a:pt x="5943" y="35679"/>
                </a:lnTo>
                <a:lnTo>
                  <a:pt x="5943" y="41620"/>
                </a:lnTo>
                <a:lnTo>
                  <a:pt x="3973" y="41620"/>
                </a:lnTo>
                <a:lnTo>
                  <a:pt x="3973" y="49553"/>
                </a:lnTo>
                <a:lnTo>
                  <a:pt x="2004" y="49553"/>
                </a:lnTo>
                <a:lnTo>
                  <a:pt x="2004" y="79257"/>
                </a:lnTo>
                <a:lnTo>
                  <a:pt x="0" y="81249"/>
                </a:lnTo>
                <a:lnTo>
                  <a:pt x="2004" y="112945"/>
                </a:lnTo>
                <a:lnTo>
                  <a:pt x="3973" y="120878"/>
                </a:lnTo>
                <a:lnTo>
                  <a:pt x="9882" y="138700"/>
                </a:lnTo>
                <a:lnTo>
                  <a:pt x="13822" y="142649"/>
                </a:lnTo>
                <a:lnTo>
                  <a:pt x="15826" y="146633"/>
                </a:lnTo>
                <a:lnTo>
                  <a:pt x="19765" y="150582"/>
                </a:lnTo>
                <a:lnTo>
                  <a:pt x="23704" y="152574"/>
                </a:lnTo>
                <a:lnTo>
                  <a:pt x="27644" y="156523"/>
                </a:lnTo>
                <a:lnTo>
                  <a:pt x="31617" y="158514"/>
                </a:lnTo>
                <a:lnTo>
                  <a:pt x="37526" y="160471"/>
                </a:lnTo>
                <a:lnTo>
                  <a:pt x="63201" y="160471"/>
                </a:lnTo>
                <a:lnTo>
                  <a:pt x="71079" y="156523"/>
                </a:lnTo>
                <a:lnTo>
                  <a:pt x="41466" y="156523"/>
                </a:lnTo>
                <a:lnTo>
                  <a:pt x="33587" y="152574"/>
                </a:lnTo>
                <a:lnTo>
                  <a:pt x="31617" y="148590"/>
                </a:lnTo>
                <a:lnTo>
                  <a:pt x="27644" y="144641"/>
                </a:lnTo>
                <a:lnTo>
                  <a:pt x="23704" y="136708"/>
                </a:lnTo>
                <a:lnTo>
                  <a:pt x="21735" y="128775"/>
                </a:lnTo>
                <a:lnTo>
                  <a:pt x="19765" y="112945"/>
                </a:lnTo>
                <a:lnTo>
                  <a:pt x="17795" y="79257"/>
                </a:lnTo>
                <a:lnTo>
                  <a:pt x="19765" y="77265"/>
                </a:lnTo>
                <a:lnTo>
                  <a:pt x="19765" y="39628"/>
                </a:lnTo>
                <a:lnTo>
                  <a:pt x="21735" y="39628"/>
                </a:lnTo>
                <a:lnTo>
                  <a:pt x="21735" y="25755"/>
                </a:lnTo>
                <a:close/>
              </a:path>
              <a:path w="97155" h="160654">
                <a:moveTo>
                  <a:pt x="84936" y="138700"/>
                </a:moveTo>
                <a:lnTo>
                  <a:pt x="73083" y="138700"/>
                </a:lnTo>
                <a:lnTo>
                  <a:pt x="73083" y="142649"/>
                </a:lnTo>
                <a:lnTo>
                  <a:pt x="71114" y="144641"/>
                </a:lnTo>
                <a:lnTo>
                  <a:pt x="69110" y="144641"/>
                </a:lnTo>
                <a:lnTo>
                  <a:pt x="69110" y="148590"/>
                </a:lnTo>
                <a:lnTo>
                  <a:pt x="63201" y="154531"/>
                </a:lnTo>
                <a:lnTo>
                  <a:pt x="59261" y="156523"/>
                </a:lnTo>
                <a:lnTo>
                  <a:pt x="71079" y="156523"/>
                </a:lnTo>
                <a:lnTo>
                  <a:pt x="75053" y="154531"/>
                </a:lnTo>
                <a:lnTo>
                  <a:pt x="82932" y="146633"/>
                </a:lnTo>
                <a:lnTo>
                  <a:pt x="82932" y="142649"/>
                </a:lnTo>
                <a:lnTo>
                  <a:pt x="84936" y="142649"/>
                </a:lnTo>
                <a:lnTo>
                  <a:pt x="84936" y="138700"/>
                </a:lnTo>
                <a:close/>
              </a:path>
              <a:path w="97155" h="160654">
                <a:moveTo>
                  <a:pt x="90845" y="124827"/>
                </a:moveTo>
                <a:lnTo>
                  <a:pt x="77023" y="124827"/>
                </a:lnTo>
                <a:lnTo>
                  <a:pt x="77023" y="132759"/>
                </a:lnTo>
                <a:lnTo>
                  <a:pt x="75053" y="132759"/>
                </a:lnTo>
                <a:lnTo>
                  <a:pt x="75053" y="138700"/>
                </a:lnTo>
                <a:lnTo>
                  <a:pt x="86906" y="138700"/>
                </a:lnTo>
                <a:lnTo>
                  <a:pt x="86906" y="134716"/>
                </a:lnTo>
                <a:lnTo>
                  <a:pt x="88875" y="134716"/>
                </a:lnTo>
                <a:lnTo>
                  <a:pt x="88875" y="130767"/>
                </a:lnTo>
                <a:lnTo>
                  <a:pt x="90845" y="130767"/>
                </a:lnTo>
                <a:lnTo>
                  <a:pt x="90845" y="124827"/>
                </a:lnTo>
                <a:close/>
              </a:path>
              <a:path w="97155" h="160654">
                <a:moveTo>
                  <a:pt x="71114" y="5940"/>
                </a:moveTo>
                <a:lnTo>
                  <a:pt x="59261" y="5940"/>
                </a:lnTo>
                <a:lnTo>
                  <a:pt x="59261" y="7932"/>
                </a:lnTo>
                <a:lnTo>
                  <a:pt x="63201" y="9924"/>
                </a:lnTo>
                <a:lnTo>
                  <a:pt x="69110" y="15865"/>
                </a:lnTo>
                <a:lnTo>
                  <a:pt x="71114" y="19814"/>
                </a:lnTo>
                <a:lnTo>
                  <a:pt x="75053" y="31695"/>
                </a:lnTo>
                <a:lnTo>
                  <a:pt x="77023" y="39628"/>
                </a:lnTo>
                <a:lnTo>
                  <a:pt x="78992" y="124827"/>
                </a:lnTo>
                <a:lnTo>
                  <a:pt x="92814" y="124827"/>
                </a:lnTo>
                <a:lnTo>
                  <a:pt x="92814" y="120878"/>
                </a:lnTo>
                <a:lnTo>
                  <a:pt x="94784" y="120878"/>
                </a:lnTo>
                <a:lnTo>
                  <a:pt x="94784" y="110953"/>
                </a:lnTo>
                <a:lnTo>
                  <a:pt x="96754" y="110953"/>
                </a:lnTo>
                <a:lnTo>
                  <a:pt x="94784" y="51510"/>
                </a:lnTo>
                <a:lnTo>
                  <a:pt x="90845" y="35679"/>
                </a:lnTo>
                <a:lnTo>
                  <a:pt x="88875" y="29739"/>
                </a:lnTo>
                <a:lnTo>
                  <a:pt x="84936" y="21806"/>
                </a:lnTo>
                <a:lnTo>
                  <a:pt x="82932" y="19814"/>
                </a:lnTo>
                <a:lnTo>
                  <a:pt x="80962" y="15865"/>
                </a:lnTo>
                <a:lnTo>
                  <a:pt x="71114" y="5940"/>
                </a:lnTo>
                <a:close/>
              </a:path>
              <a:path w="97155" h="160654">
                <a:moveTo>
                  <a:pt x="61231" y="0"/>
                </a:moveTo>
                <a:lnTo>
                  <a:pt x="37526" y="1991"/>
                </a:lnTo>
                <a:lnTo>
                  <a:pt x="25674" y="7932"/>
                </a:lnTo>
                <a:lnTo>
                  <a:pt x="17795" y="15865"/>
                </a:lnTo>
                <a:lnTo>
                  <a:pt x="15826" y="15865"/>
                </a:lnTo>
                <a:lnTo>
                  <a:pt x="15826" y="19814"/>
                </a:lnTo>
                <a:lnTo>
                  <a:pt x="13822" y="19814"/>
                </a:lnTo>
                <a:lnTo>
                  <a:pt x="13822" y="23798"/>
                </a:lnTo>
                <a:lnTo>
                  <a:pt x="11852" y="25755"/>
                </a:lnTo>
                <a:lnTo>
                  <a:pt x="23704" y="25755"/>
                </a:lnTo>
                <a:lnTo>
                  <a:pt x="23704" y="21806"/>
                </a:lnTo>
                <a:lnTo>
                  <a:pt x="25674" y="21806"/>
                </a:lnTo>
                <a:lnTo>
                  <a:pt x="25674" y="17857"/>
                </a:lnTo>
                <a:lnTo>
                  <a:pt x="27644" y="17857"/>
                </a:lnTo>
                <a:lnTo>
                  <a:pt x="35557" y="9924"/>
                </a:lnTo>
                <a:lnTo>
                  <a:pt x="39496" y="7932"/>
                </a:lnTo>
                <a:lnTo>
                  <a:pt x="59261" y="5940"/>
                </a:lnTo>
                <a:lnTo>
                  <a:pt x="71114" y="5940"/>
                </a:lnTo>
                <a:lnTo>
                  <a:pt x="67140" y="3983"/>
                </a:lnTo>
                <a:lnTo>
                  <a:pt x="61231" y="1991"/>
                </a:lnTo>
                <a:lnTo>
                  <a:pt x="6123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20246" y="4351173"/>
            <a:ext cx="97155" cy="160655"/>
          </a:xfrm>
          <a:custGeom>
            <a:avLst/>
            <a:gdLst/>
            <a:ahLst/>
            <a:cxnLst/>
            <a:rect l="l" t="t" r="r" b="b"/>
            <a:pathLst>
              <a:path w="97155" h="160654">
                <a:moveTo>
                  <a:pt x="19730" y="39625"/>
                </a:moveTo>
                <a:lnTo>
                  <a:pt x="3939" y="39625"/>
                </a:lnTo>
                <a:lnTo>
                  <a:pt x="3939" y="47547"/>
                </a:lnTo>
                <a:lnTo>
                  <a:pt x="1969" y="47547"/>
                </a:lnTo>
                <a:lnTo>
                  <a:pt x="1969" y="79246"/>
                </a:lnTo>
                <a:lnTo>
                  <a:pt x="0" y="81228"/>
                </a:lnTo>
                <a:lnTo>
                  <a:pt x="1969" y="110946"/>
                </a:lnTo>
                <a:lnTo>
                  <a:pt x="5908" y="126797"/>
                </a:lnTo>
                <a:lnTo>
                  <a:pt x="9882" y="138683"/>
                </a:lnTo>
                <a:lnTo>
                  <a:pt x="13822" y="142645"/>
                </a:lnTo>
                <a:lnTo>
                  <a:pt x="15791" y="146608"/>
                </a:lnTo>
                <a:lnTo>
                  <a:pt x="21735" y="152553"/>
                </a:lnTo>
                <a:lnTo>
                  <a:pt x="25674" y="154534"/>
                </a:lnTo>
                <a:lnTo>
                  <a:pt x="27644" y="156516"/>
                </a:lnTo>
                <a:lnTo>
                  <a:pt x="31583" y="158493"/>
                </a:lnTo>
                <a:lnTo>
                  <a:pt x="37526" y="160475"/>
                </a:lnTo>
                <a:lnTo>
                  <a:pt x="61197" y="160475"/>
                </a:lnTo>
                <a:lnTo>
                  <a:pt x="73049" y="154534"/>
                </a:lnTo>
                <a:lnTo>
                  <a:pt x="41466" y="154534"/>
                </a:lnTo>
                <a:lnTo>
                  <a:pt x="33552" y="150571"/>
                </a:lnTo>
                <a:lnTo>
                  <a:pt x="31583" y="146608"/>
                </a:lnTo>
                <a:lnTo>
                  <a:pt x="27644" y="142645"/>
                </a:lnTo>
                <a:lnTo>
                  <a:pt x="23704" y="134720"/>
                </a:lnTo>
                <a:lnTo>
                  <a:pt x="21735" y="126797"/>
                </a:lnTo>
                <a:lnTo>
                  <a:pt x="19730" y="112927"/>
                </a:lnTo>
                <a:lnTo>
                  <a:pt x="17761" y="77265"/>
                </a:lnTo>
                <a:lnTo>
                  <a:pt x="19730" y="75284"/>
                </a:lnTo>
                <a:lnTo>
                  <a:pt x="19730" y="39625"/>
                </a:lnTo>
                <a:close/>
              </a:path>
              <a:path w="97155" h="160654">
                <a:moveTo>
                  <a:pt x="90845" y="124816"/>
                </a:moveTo>
                <a:lnTo>
                  <a:pt x="75019" y="124816"/>
                </a:lnTo>
                <a:lnTo>
                  <a:pt x="75019" y="134720"/>
                </a:lnTo>
                <a:lnTo>
                  <a:pt x="73049" y="134720"/>
                </a:lnTo>
                <a:lnTo>
                  <a:pt x="73049" y="138683"/>
                </a:lnTo>
                <a:lnTo>
                  <a:pt x="71079" y="138683"/>
                </a:lnTo>
                <a:lnTo>
                  <a:pt x="71079" y="142645"/>
                </a:lnTo>
                <a:lnTo>
                  <a:pt x="69110" y="144627"/>
                </a:lnTo>
                <a:lnTo>
                  <a:pt x="67140" y="144627"/>
                </a:lnTo>
                <a:lnTo>
                  <a:pt x="67140" y="148590"/>
                </a:lnTo>
                <a:lnTo>
                  <a:pt x="65170" y="150571"/>
                </a:lnTo>
                <a:lnTo>
                  <a:pt x="57257" y="154534"/>
                </a:lnTo>
                <a:lnTo>
                  <a:pt x="73049" y="154534"/>
                </a:lnTo>
                <a:lnTo>
                  <a:pt x="82932" y="144627"/>
                </a:lnTo>
                <a:lnTo>
                  <a:pt x="82932" y="140664"/>
                </a:lnTo>
                <a:lnTo>
                  <a:pt x="84901" y="140664"/>
                </a:lnTo>
                <a:lnTo>
                  <a:pt x="84901" y="136701"/>
                </a:lnTo>
                <a:lnTo>
                  <a:pt x="86871" y="136701"/>
                </a:lnTo>
                <a:lnTo>
                  <a:pt x="86871" y="132738"/>
                </a:lnTo>
                <a:lnTo>
                  <a:pt x="88841" y="132738"/>
                </a:lnTo>
                <a:lnTo>
                  <a:pt x="88841" y="128779"/>
                </a:lnTo>
                <a:lnTo>
                  <a:pt x="90845" y="128779"/>
                </a:lnTo>
                <a:lnTo>
                  <a:pt x="90845" y="124816"/>
                </a:lnTo>
                <a:close/>
              </a:path>
              <a:path w="97155" h="160654">
                <a:moveTo>
                  <a:pt x="67140" y="3962"/>
                </a:moveTo>
                <a:lnTo>
                  <a:pt x="57257" y="3962"/>
                </a:lnTo>
                <a:lnTo>
                  <a:pt x="57257" y="5944"/>
                </a:lnTo>
                <a:lnTo>
                  <a:pt x="65170" y="9907"/>
                </a:lnTo>
                <a:lnTo>
                  <a:pt x="69110" y="13870"/>
                </a:lnTo>
                <a:lnTo>
                  <a:pt x="71079" y="17832"/>
                </a:lnTo>
                <a:lnTo>
                  <a:pt x="75019" y="29718"/>
                </a:lnTo>
                <a:lnTo>
                  <a:pt x="77023" y="41606"/>
                </a:lnTo>
                <a:lnTo>
                  <a:pt x="78992" y="110946"/>
                </a:lnTo>
                <a:lnTo>
                  <a:pt x="77023" y="110946"/>
                </a:lnTo>
                <a:lnTo>
                  <a:pt x="77023" y="124816"/>
                </a:lnTo>
                <a:lnTo>
                  <a:pt x="92814" y="124816"/>
                </a:lnTo>
                <a:lnTo>
                  <a:pt x="92814" y="118872"/>
                </a:lnTo>
                <a:lnTo>
                  <a:pt x="94784" y="118872"/>
                </a:lnTo>
                <a:lnTo>
                  <a:pt x="94784" y="108965"/>
                </a:lnTo>
                <a:lnTo>
                  <a:pt x="96754" y="108965"/>
                </a:lnTo>
                <a:lnTo>
                  <a:pt x="94784" y="51510"/>
                </a:lnTo>
                <a:lnTo>
                  <a:pt x="82932" y="17832"/>
                </a:lnTo>
                <a:lnTo>
                  <a:pt x="80962" y="13870"/>
                </a:lnTo>
                <a:lnTo>
                  <a:pt x="77023" y="9907"/>
                </a:lnTo>
                <a:lnTo>
                  <a:pt x="73049" y="7925"/>
                </a:lnTo>
                <a:lnTo>
                  <a:pt x="71079" y="5944"/>
                </a:lnTo>
                <a:lnTo>
                  <a:pt x="67140" y="3962"/>
                </a:lnTo>
                <a:close/>
              </a:path>
              <a:path w="97155" h="160654">
                <a:moveTo>
                  <a:pt x="25674" y="17832"/>
                </a:moveTo>
                <a:lnTo>
                  <a:pt x="13822" y="17832"/>
                </a:lnTo>
                <a:lnTo>
                  <a:pt x="13822" y="21792"/>
                </a:lnTo>
                <a:lnTo>
                  <a:pt x="11852" y="23773"/>
                </a:lnTo>
                <a:lnTo>
                  <a:pt x="9882" y="23773"/>
                </a:lnTo>
                <a:lnTo>
                  <a:pt x="9882" y="29718"/>
                </a:lnTo>
                <a:lnTo>
                  <a:pt x="7913" y="29718"/>
                </a:lnTo>
                <a:lnTo>
                  <a:pt x="7913" y="33680"/>
                </a:lnTo>
                <a:lnTo>
                  <a:pt x="5908" y="33680"/>
                </a:lnTo>
                <a:lnTo>
                  <a:pt x="5908" y="39625"/>
                </a:lnTo>
                <a:lnTo>
                  <a:pt x="21735" y="39625"/>
                </a:lnTo>
                <a:lnTo>
                  <a:pt x="21735" y="25755"/>
                </a:lnTo>
                <a:lnTo>
                  <a:pt x="23704" y="25755"/>
                </a:lnTo>
                <a:lnTo>
                  <a:pt x="23704" y="21792"/>
                </a:lnTo>
                <a:lnTo>
                  <a:pt x="25674" y="21792"/>
                </a:lnTo>
                <a:lnTo>
                  <a:pt x="25674" y="17832"/>
                </a:lnTo>
                <a:close/>
              </a:path>
              <a:path w="97155" h="160654">
                <a:moveTo>
                  <a:pt x="61197" y="0"/>
                </a:moveTo>
                <a:lnTo>
                  <a:pt x="37526" y="1981"/>
                </a:lnTo>
                <a:lnTo>
                  <a:pt x="31583" y="3962"/>
                </a:lnTo>
                <a:lnTo>
                  <a:pt x="27644" y="5944"/>
                </a:lnTo>
                <a:lnTo>
                  <a:pt x="23704" y="9907"/>
                </a:lnTo>
                <a:lnTo>
                  <a:pt x="19730" y="11888"/>
                </a:lnTo>
                <a:lnTo>
                  <a:pt x="17761" y="11888"/>
                </a:lnTo>
                <a:lnTo>
                  <a:pt x="17761" y="15851"/>
                </a:lnTo>
                <a:lnTo>
                  <a:pt x="15791" y="17832"/>
                </a:lnTo>
                <a:lnTo>
                  <a:pt x="27644" y="17832"/>
                </a:lnTo>
                <a:lnTo>
                  <a:pt x="27644" y="13870"/>
                </a:lnTo>
                <a:lnTo>
                  <a:pt x="29613" y="13870"/>
                </a:lnTo>
                <a:lnTo>
                  <a:pt x="33552" y="9907"/>
                </a:lnTo>
                <a:lnTo>
                  <a:pt x="37526" y="7925"/>
                </a:lnTo>
                <a:lnTo>
                  <a:pt x="39496" y="5944"/>
                </a:lnTo>
                <a:lnTo>
                  <a:pt x="57257" y="3962"/>
                </a:lnTo>
                <a:lnTo>
                  <a:pt x="67140" y="3962"/>
                </a:lnTo>
                <a:lnTo>
                  <a:pt x="61197" y="1981"/>
                </a:lnTo>
                <a:lnTo>
                  <a:pt x="611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363828" y="4313046"/>
            <a:ext cx="2274465" cy="3557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191764" y="3790950"/>
            <a:ext cx="587375" cy="354965"/>
          </a:xfrm>
          <a:custGeom>
            <a:avLst/>
            <a:gdLst/>
            <a:ahLst/>
            <a:cxnLst/>
            <a:rect l="l" t="t" r="r" b="b"/>
            <a:pathLst>
              <a:path w="587375" h="354964">
                <a:moveTo>
                  <a:pt x="507" y="334263"/>
                </a:moveTo>
                <a:lnTo>
                  <a:pt x="0" y="354075"/>
                </a:lnTo>
                <a:lnTo>
                  <a:pt x="19430" y="354456"/>
                </a:lnTo>
                <a:lnTo>
                  <a:pt x="39877" y="354075"/>
                </a:lnTo>
                <a:lnTo>
                  <a:pt x="82549" y="351789"/>
                </a:lnTo>
                <a:lnTo>
                  <a:pt x="127634" y="346836"/>
                </a:lnTo>
                <a:lnTo>
                  <a:pt x="174370" y="338454"/>
                </a:lnTo>
                <a:lnTo>
                  <a:pt x="191841" y="334644"/>
                </a:lnTo>
                <a:lnTo>
                  <a:pt x="19303" y="334644"/>
                </a:lnTo>
                <a:lnTo>
                  <a:pt x="19537" y="334642"/>
                </a:lnTo>
                <a:lnTo>
                  <a:pt x="507" y="334263"/>
                </a:lnTo>
                <a:close/>
              </a:path>
              <a:path w="587375" h="354964">
                <a:moveTo>
                  <a:pt x="19537" y="334642"/>
                </a:moveTo>
                <a:lnTo>
                  <a:pt x="19303" y="334644"/>
                </a:lnTo>
                <a:lnTo>
                  <a:pt x="19684" y="334644"/>
                </a:lnTo>
                <a:lnTo>
                  <a:pt x="19537" y="334642"/>
                </a:lnTo>
                <a:close/>
              </a:path>
              <a:path w="587375" h="354964">
                <a:moveTo>
                  <a:pt x="102742" y="329945"/>
                </a:moveTo>
                <a:lnTo>
                  <a:pt x="80898" y="332104"/>
                </a:lnTo>
                <a:lnTo>
                  <a:pt x="59689" y="333628"/>
                </a:lnTo>
                <a:lnTo>
                  <a:pt x="59943" y="333628"/>
                </a:lnTo>
                <a:lnTo>
                  <a:pt x="39242" y="334390"/>
                </a:lnTo>
                <a:lnTo>
                  <a:pt x="39496" y="334390"/>
                </a:lnTo>
                <a:lnTo>
                  <a:pt x="19537" y="334642"/>
                </a:lnTo>
                <a:lnTo>
                  <a:pt x="191854" y="334642"/>
                </a:lnTo>
                <a:lnTo>
                  <a:pt x="198246" y="333247"/>
                </a:lnTo>
                <a:lnTo>
                  <a:pt x="210013" y="330072"/>
                </a:lnTo>
                <a:lnTo>
                  <a:pt x="102488" y="330072"/>
                </a:lnTo>
                <a:lnTo>
                  <a:pt x="102742" y="329945"/>
                </a:lnTo>
                <a:close/>
              </a:path>
              <a:path w="587375" h="354964">
                <a:moveTo>
                  <a:pt x="147573" y="323468"/>
                </a:moveTo>
                <a:lnTo>
                  <a:pt x="124586" y="327151"/>
                </a:lnTo>
                <a:lnTo>
                  <a:pt x="124967" y="327151"/>
                </a:lnTo>
                <a:lnTo>
                  <a:pt x="102488" y="330072"/>
                </a:lnTo>
                <a:lnTo>
                  <a:pt x="210013" y="330072"/>
                </a:lnTo>
                <a:lnTo>
                  <a:pt x="222249" y="326770"/>
                </a:lnTo>
                <a:lnTo>
                  <a:pt x="232889" y="323595"/>
                </a:lnTo>
                <a:lnTo>
                  <a:pt x="147192" y="323595"/>
                </a:lnTo>
                <a:lnTo>
                  <a:pt x="147573" y="323468"/>
                </a:lnTo>
                <a:close/>
              </a:path>
              <a:path w="587375" h="354964">
                <a:moveTo>
                  <a:pt x="170433" y="319023"/>
                </a:moveTo>
                <a:lnTo>
                  <a:pt x="147192" y="323595"/>
                </a:lnTo>
                <a:lnTo>
                  <a:pt x="232889" y="323595"/>
                </a:lnTo>
                <a:lnTo>
                  <a:pt x="246506" y="319531"/>
                </a:lnTo>
                <a:lnTo>
                  <a:pt x="247644" y="319150"/>
                </a:lnTo>
                <a:lnTo>
                  <a:pt x="170179" y="319150"/>
                </a:lnTo>
                <a:lnTo>
                  <a:pt x="170433" y="319023"/>
                </a:lnTo>
                <a:close/>
              </a:path>
              <a:path w="587375" h="354964">
                <a:moveTo>
                  <a:pt x="217042" y="307720"/>
                </a:moveTo>
                <a:lnTo>
                  <a:pt x="193420" y="313943"/>
                </a:lnTo>
                <a:lnTo>
                  <a:pt x="193801" y="313943"/>
                </a:lnTo>
                <a:lnTo>
                  <a:pt x="170179" y="319150"/>
                </a:lnTo>
                <a:lnTo>
                  <a:pt x="247644" y="319150"/>
                </a:lnTo>
                <a:lnTo>
                  <a:pt x="270763" y="311403"/>
                </a:lnTo>
                <a:lnTo>
                  <a:pt x="280068" y="307847"/>
                </a:lnTo>
                <a:lnTo>
                  <a:pt x="216788" y="307847"/>
                </a:lnTo>
                <a:lnTo>
                  <a:pt x="217042" y="307720"/>
                </a:lnTo>
                <a:close/>
              </a:path>
              <a:path w="587375" h="354964">
                <a:moveTo>
                  <a:pt x="298570" y="300608"/>
                </a:moveTo>
                <a:lnTo>
                  <a:pt x="240664" y="300608"/>
                </a:lnTo>
                <a:lnTo>
                  <a:pt x="216788" y="307847"/>
                </a:lnTo>
                <a:lnTo>
                  <a:pt x="280068" y="307847"/>
                </a:lnTo>
                <a:lnTo>
                  <a:pt x="295020" y="302132"/>
                </a:lnTo>
                <a:lnTo>
                  <a:pt x="298570" y="300608"/>
                </a:lnTo>
                <a:close/>
              </a:path>
              <a:path w="587375" h="354964">
                <a:moveTo>
                  <a:pt x="317207" y="292607"/>
                </a:moveTo>
                <a:lnTo>
                  <a:pt x="264286" y="292607"/>
                </a:lnTo>
                <a:lnTo>
                  <a:pt x="240608" y="300626"/>
                </a:lnTo>
                <a:lnTo>
                  <a:pt x="298570" y="300608"/>
                </a:lnTo>
                <a:lnTo>
                  <a:pt x="317207" y="292607"/>
                </a:lnTo>
                <a:close/>
              </a:path>
              <a:path w="587375" h="354964">
                <a:moveTo>
                  <a:pt x="287781" y="283590"/>
                </a:moveTo>
                <a:lnTo>
                  <a:pt x="263905" y="292734"/>
                </a:lnTo>
                <a:lnTo>
                  <a:pt x="264286" y="292607"/>
                </a:lnTo>
                <a:lnTo>
                  <a:pt x="317207" y="292607"/>
                </a:lnTo>
                <a:lnTo>
                  <a:pt x="319277" y="291718"/>
                </a:lnTo>
                <a:lnTo>
                  <a:pt x="335631" y="283844"/>
                </a:lnTo>
                <a:lnTo>
                  <a:pt x="287400" y="283844"/>
                </a:lnTo>
                <a:lnTo>
                  <a:pt x="287781" y="283590"/>
                </a:lnTo>
                <a:close/>
              </a:path>
              <a:path w="587375" h="354964">
                <a:moveTo>
                  <a:pt x="311276" y="273557"/>
                </a:moveTo>
                <a:lnTo>
                  <a:pt x="287400" y="283844"/>
                </a:lnTo>
                <a:lnTo>
                  <a:pt x="335631" y="283844"/>
                </a:lnTo>
                <a:lnTo>
                  <a:pt x="343280" y="280161"/>
                </a:lnTo>
                <a:lnTo>
                  <a:pt x="355233" y="273811"/>
                </a:lnTo>
                <a:lnTo>
                  <a:pt x="310895" y="273811"/>
                </a:lnTo>
                <a:lnTo>
                  <a:pt x="311276" y="273557"/>
                </a:lnTo>
                <a:close/>
              </a:path>
              <a:path w="587375" h="354964">
                <a:moveTo>
                  <a:pt x="334517" y="262381"/>
                </a:moveTo>
                <a:lnTo>
                  <a:pt x="310895" y="273811"/>
                </a:lnTo>
                <a:lnTo>
                  <a:pt x="355233" y="273811"/>
                </a:lnTo>
                <a:lnTo>
                  <a:pt x="367664" y="267207"/>
                </a:lnTo>
                <a:lnTo>
                  <a:pt x="373279" y="262635"/>
                </a:lnTo>
                <a:lnTo>
                  <a:pt x="334136" y="262635"/>
                </a:lnTo>
                <a:lnTo>
                  <a:pt x="334517" y="262381"/>
                </a:lnTo>
                <a:close/>
              </a:path>
              <a:path w="587375" h="354964">
                <a:moveTo>
                  <a:pt x="356700" y="250618"/>
                </a:moveTo>
                <a:lnTo>
                  <a:pt x="334136" y="262635"/>
                </a:lnTo>
                <a:lnTo>
                  <a:pt x="373279" y="262635"/>
                </a:lnTo>
                <a:lnTo>
                  <a:pt x="387315" y="251205"/>
                </a:lnTo>
                <a:lnTo>
                  <a:pt x="355980" y="251205"/>
                </a:lnTo>
                <a:lnTo>
                  <a:pt x="356700" y="250618"/>
                </a:lnTo>
                <a:close/>
              </a:path>
              <a:path w="587375" h="354964">
                <a:moveTo>
                  <a:pt x="357504" y="250189"/>
                </a:moveTo>
                <a:lnTo>
                  <a:pt x="356700" y="250618"/>
                </a:lnTo>
                <a:lnTo>
                  <a:pt x="355980" y="251205"/>
                </a:lnTo>
                <a:lnTo>
                  <a:pt x="357504" y="250189"/>
                </a:lnTo>
                <a:close/>
              </a:path>
              <a:path w="587375" h="354964">
                <a:moveTo>
                  <a:pt x="388562" y="250189"/>
                </a:moveTo>
                <a:lnTo>
                  <a:pt x="357504" y="250189"/>
                </a:lnTo>
                <a:lnTo>
                  <a:pt x="355980" y="251205"/>
                </a:lnTo>
                <a:lnTo>
                  <a:pt x="387315" y="251205"/>
                </a:lnTo>
                <a:lnTo>
                  <a:pt x="388562" y="250189"/>
                </a:lnTo>
                <a:close/>
              </a:path>
              <a:path w="587375" h="354964">
                <a:moveTo>
                  <a:pt x="440793" y="202818"/>
                </a:moveTo>
                <a:lnTo>
                  <a:pt x="412495" y="202818"/>
                </a:lnTo>
                <a:lnTo>
                  <a:pt x="384682" y="227837"/>
                </a:lnTo>
                <a:lnTo>
                  <a:pt x="356700" y="250618"/>
                </a:lnTo>
                <a:lnTo>
                  <a:pt x="357504" y="250189"/>
                </a:lnTo>
                <a:lnTo>
                  <a:pt x="388562" y="250189"/>
                </a:lnTo>
                <a:lnTo>
                  <a:pt x="397763" y="242696"/>
                </a:lnTo>
                <a:lnTo>
                  <a:pt x="425830" y="217423"/>
                </a:lnTo>
                <a:lnTo>
                  <a:pt x="439546" y="204088"/>
                </a:lnTo>
                <a:lnTo>
                  <a:pt x="440793" y="202818"/>
                </a:lnTo>
                <a:close/>
              </a:path>
              <a:path w="587375" h="354964">
                <a:moveTo>
                  <a:pt x="385063" y="227456"/>
                </a:moveTo>
                <a:lnTo>
                  <a:pt x="384597" y="227837"/>
                </a:lnTo>
                <a:lnTo>
                  <a:pt x="385063" y="227456"/>
                </a:lnTo>
                <a:close/>
              </a:path>
              <a:path w="587375" h="354964">
                <a:moveTo>
                  <a:pt x="453374" y="189991"/>
                </a:moveTo>
                <a:lnTo>
                  <a:pt x="425703" y="189991"/>
                </a:lnTo>
                <a:lnTo>
                  <a:pt x="412114" y="203072"/>
                </a:lnTo>
                <a:lnTo>
                  <a:pt x="412495" y="202818"/>
                </a:lnTo>
                <a:lnTo>
                  <a:pt x="440793" y="202818"/>
                </a:lnTo>
                <a:lnTo>
                  <a:pt x="453374" y="189991"/>
                </a:lnTo>
                <a:close/>
              </a:path>
              <a:path w="587375" h="354964">
                <a:moveTo>
                  <a:pt x="478504" y="162305"/>
                </a:moveTo>
                <a:lnTo>
                  <a:pt x="452119" y="162305"/>
                </a:lnTo>
                <a:lnTo>
                  <a:pt x="438784" y="176656"/>
                </a:lnTo>
                <a:lnTo>
                  <a:pt x="425648" y="190044"/>
                </a:lnTo>
                <a:lnTo>
                  <a:pt x="453374" y="189991"/>
                </a:lnTo>
                <a:lnTo>
                  <a:pt x="466724" y="175767"/>
                </a:lnTo>
                <a:lnTo>
                  <a:pt x="478504" y="162305"/>
                </a:lnTo>
                <a:close/>
              </a:path>
              <a:path w="587375" h="354964">
                <a:moveTo>
                  <a:pt x="438911" y="176402"/>
                </a:moveTo>
                <a:lnTo>
                  <a:pt x="438665" y="176656"/>
                </a:lnTo>
                <a:lnTo>
                  <a:pt x="438911" y="176402"/>
                </a:lnTo>
                <a:close/>
              </a:path>
              <a:path w="587375" h="354964">
                <a:moveTo>
                  <a:pt x="491257" y="147446"/>
                </a:moveTo>
                <a:lnTo>
                  <a:pt x="465200" y="147446"/>
                </a:lnTo>
                <a:lnTo>
                  <a:pt x="451865" y="162559"/>
                </a:lnTo>
                <a:lnTo>
                  <a:pt x="452119" y="162305"/>
                </a:lnTo>
                <a:lnTo>
                  <a:pt x="478504" y="162305"/>
                </a:lnTo>
                <a:lnTo>
                  <a:pt x="480059" y="160527"/>
                </a:lnTo>
                <a:lnTo>
                  <a:pt x="491257" y="147446"/>
                </a:lnTo>
                <a:close/>
              </a:path>
              <a:path w="587375" h="354964">
                <a:moveTo>
                  <a:pt x="504046" y="131825"/>
                </a:moveTo>
                <a:lnTo>
                  <a:pt x="478535" y="131825"/>
                </a:lnTo>
                <a:lnTo>
                  <a:pt x="465073" y="147573"/>
                </a:lnTo>
                <a:lnTo>
                  <a:pt x="465200" y="147446"/>
                </a:lnTo>
                <a:lnTo>
                  <a:pt x="491257" y="147446"/>
                </a:lnTo>
                <a:lnTo>
                  <a:pt x="493648" y="144652"/>
                </a:lnTo>
                <a:lnTo>
                  <a:pt x="504046" y="131825"/>
                </a:lnTo>
                <a:close/>
              </a:path>
              <a:path w="587375" h="354964">
                <a:moveTo>
                  <a:pt x="516997" y="115442"/>
                </a:moveTo>
                <a:lnTo>
                  <a:pt x="491743" y="115442"/>
                </a:lnTo>
                <a:lnTo>
                  <a:pt x="478281" y="132079"/>
                </a:lnTo>
                <a:lnTo>
                  <a:pt x="478535" y="131825"/>
                </a:lnTo>
                <a:lnTo>
                  <a:pt x="504046" y="131825"/>
                </a:lnTo>
                <a:lnTo>
                  <a:pt x="507237" y="127888"/>
                </a:lnTo>
                <a:lnTo>
                  <a:pt x="516997" y="115442"/>
                </a:lnTo>
                <a:close/>
              </a:path>
              <a:path w="587375" h="354964">
                <a:moveTo>
                  <a:pt x="543825" y="79628"/>
                </a:moveTo>
                <a:lnTo>
                  <a:pt x="519302" y="79628"/>
                </a:lnTo>
                <a:lnTo>
                  <a:pt x="505205" y="98297"/>
                </a:lnTo>
                <a:lnTo>
                  <a:pt x="491616" y="115569"/>
                </a:lnTo>
                <a:lnTo>
                  <a:pt x="491743" y="115442"/>
                </a:lnTo>
                <a:lnTo>
                  <a:pt x="516997" y="115442"/>
                </a:lnTo>
                <a:lnTo>
                  <a:pt x="521080" y="110235"/>
                </a:lnTo>
                <a:lnTo>
                  <a:pt x="535177" y="91566"/>
                </a:lnTo>
                <a:lnTo>
                  <a:pt x="543825" y="79628"/>
                </a:lnTo>
                <a:close/>
              </a:path>
              <a:path w="587375" h="354964">
                <a:moveTo>
                  <a:pt x="505332" y="98043"/>
                </a:moveTo>
                <a:lnTo>
                  <a:pt x="505134" y="98297"/>
                </a:lnTo>
                <a:lnTo>
                  <a:pt x="505332" y="98043"/>
                </a:lnTo>
                <a:close/>
              </a:path>
              <a:path w="587375" h="354964">
                <a:moveTo>
                  <a:pt x="580465" y="46608"/>
                </a:moveTo>
                <a:lnTo>
                  <a:pt x="542797" y="46608"/>
                </a:lnTo>
                <a:lnTo>
                  <a:pt x="559053" y="57911"/>
                </a:lnTo>
                <a:lnTo>
                  <a:pt x="551902" y="68305"/>
                </a:lnTo>
                <a:lnTo>
                  <a:pt x="575182" y="84327"/>
                </a:lnTo>
                <a:lnTo>
                  <a:pt x="580465" y="46608"/>
                </a:lnTo>
                <a:close/>
              </a:path>
              <a:path w="587375" h="354964">
                <a:moveTo>
                  <a:pt x="540123" y="60197"/>
                </a:moveTo>
                <a:lnTo>
                  <a:pt x="533399" y="60197"/>
                </a:lnTo>
                <a:lnTo>
                  <a:pt x="519175" y="79755"/>
                </a:lnTo>
                <a:lnTo>
                  <a:pt x="519302" y="79628"/>
                </a:lnTo>
                <a:lnTo>
                  <a:pt x="543825" y="79628"/>
                </a:lnTo>
                <a:lnTo>
                  <a:pt x="549528" y="71754"/>
                </a:lnTo>
                <a:lnTo>
                  <a:pt x="551902" y="68305"/>
                </a:lnTo>
                <a:lnTo>
                  <a:pt x="540123" y="60197"/>
                </a:lnTo>
                <a:close/>
              </a:path>
              <a:path w="587375" h="354964">
                <a:moveTo>
                  <a:pt x="542797" y="46608"/>
                </a:moveTo>
                <a:lnTo>
                  <a:pt x="535548" y="57048"/>
                </a:lnTo>
                <a:lnTo>
                  <a:pt x="551902" y="68305"/>
                </a:lnTo>
                <a:lnTo>
                  <a:pt x="559053" y="57911"/>
                </a:lnTo>
                <a:lnTo>
                  <a:pt x="542797" y="46608"/>
                </a:lnTo>
                <a:close/>
              </a:path>
              <a:path w="587375" h="354964">
                <a:moveTo>
                  <a:pt x="535548" y="57048"/>
                </a:moveTo>
                <a:lnTo>
                  <a:pt x="533272" y="60324"/>
                </a:lnTo>
                <a:lnTo>
                  <a:pt x="540123" y="60197"/>
                </a:lnTo>
                <a:lnTo>
                  <a:pt x="535548" y="57048"/>
                </a:lnTo>
                <a:close/>
              </a:path>
              <a:path w="587375" h="354964">
                <a:moveTo>
                  <a:pt x="586993" y="0"/>
                </a:moveTo>
                <a:lnTo>
                  <a:pt x="512444" y="41147"/>
                </a:lnTo>
                <a:lnTo>
                  <a:pt x="535548" y="57048"/>
                </a:lnTo>
                <a:lnTo>
                  <a:pt x="542797" y="46608"/>
                </a:lnTo>
                <a:lnTo>
                  <a:pt x="580465" y="46608"/>
                </a:lnTo>
                <a:lnTo>
                  <a:pt x="58699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58723" y="2435351"/>
            <a:ext cx="1950720" cy="461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496950" y="5304301"/>
            <a:ext cx="7933690" cy="1000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2000" dirty="0">
                <a:solidFill>
                  <a:srgbClr val="15754D"/>
                </a:solidFill>
                <a:latin typeface="Arial"/>
                <a:cs typeface="Arial"/>
              </a:rPr>
              <a:t>•	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采用</a:t>
            </a:r>
            <a:r>
              <a:rPr sz="2000" spc="-10" dirty="0">
                <a:solidFill>
                  <a:srgbClr val="15754D"/>
                </a:solidFill>
                <a:latin typeface="FangSong"/>
                <a:cs typeface="FangSong"/>
              </a:rPr>
              <a:t>替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代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损</a:t>
            </a:r>
            <a:r>
              <a:rPr sz="2000" spc="-20" dirty="0">
                <a:solidFill>
                  <a:srgbClr val="15754D"/>
                </a:solidFill>
                <a:latin typeface="FangSong"/>
                <a:cs typeface="FangSong"/>
              </a:rPr>
              <a:t>失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函数</a:t>
            </a:r>
            <a:r>
              <a:rPr sz="2000" spc="-10" dirty="0">
                <a:solidFill>
                  <a:srgbClr val="15754D"/>
                </a:solidFill>
                <a:latin typeface="FangSong"/>
                <a:cs typeface="FangSong"/>
              </a:rPr>
              <a:t>，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是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在</a:t>
            </a:r>
            <a:r>
              <a:rPr sz="2000" spc="-20" dirty="0">
                <a:solidFill>
                  <a:srgbClr val="15754D"/>
                </a:solidFill>
                <a:latin typeface="FangSong"/>
                <a:cs typeface="FangSong"/>
              </a:rPr>
              <a:t>解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决困</a:t>
            </a:r>
            <a:r>
              <a:rPr sz="2000" spc="-10" dirty="0">
                <a:solidFill>
                  <a:srgbClr val="15754D"/>
                </a:solidFill>
                <a:latin typeface="FangSong"/>
                <a:cs typeface="FangSong"/>
              </a:rPr>
              <a:t>难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问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题</a:t>
            </a:r>
            <a:r>
              <a:rPr sz="2000" spc="-20" dirty="0">
                <a:solidFill>
                  <a:srgbClr val="15754D"/>
                </a:solidFill>
                <a:latin typeface="FangSong"/>
                <a:cs typeface="FangSong"/>
              </a:rPr>
              <a:t>时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的常</a:t>
            </a:r>
            <a:r>
              <a:rPr sz="2000" spc="-5" dirty="0">
                <a:solidFill>
                  <a:srgbClr val="15754D"/>
                </a:solidFill>
                <a:latin typeface="FangSong"/>
                <a:cs typeface="FangSong"/>
              </a:rPr>
              <a:t>见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技巧</a:t>
            </a:r>
            <a:endParaRPr sz="2000" dirty="0">
              <a:latin typeface="FangSong"/>
              <a:cs typeface="FangSong"/>
            </a:endParaRPr>
          </a:p>
          <a:p>
            <a:pPr marL="299085" marR="5080" indent="-287020">
              <a:lnSpc>
                <a:spcPts val="2340"/>
              </a:lnSpc>
              <a:spcBef>
                <a:spcPts val="790"/>
              </a:spcBef>
              <a:tabLst>
                <a:tab pos="299085" algn="l"/>
              </a:tabLst>
            </a:pPr>
            <a:r>
              <a:rPr sz="2000" dirty="0">
                <a:solidFill>
                  <a:srgbClr val="15754D"/>
                </a:solidFill>
                <a:latin typeface="Arial"/>
                <a:cs typeface="Arial"/>
              </a:rPr>
              <a:t>•	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求解替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代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函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数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得到的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解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是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否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仍是原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问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题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的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解？理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论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上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称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为替代</a:t>
            </a:r>
            <a:r>
              <a:rPr sz="2000" spc="-15" dirty="0">
                <a:solidFill>
                  <a:srgbClr val="15754D"/>
                </a:solidFill>
                <a:latin typeface="FangSong"/>
                <a:cs typeface="FangSong"/>
              </a:rPr>
              <a:t>损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失的 </a:t>
            </a:r>
            <a:r>
              <a:rPr sz="2000" spc="10" dirty="0">
                <a:solidFill>
                  <a:srgbClr val="15754D"/>
                </a:solidFill>
                <a:latin typeface="FangSong"/>
                <a:cs typeface="FangSong"/>
              </a:rPr>
              <a:t>“</a:t>
            </a:r>
            <a:r>
              <a:rPr sz="2000" spc="10" dirty="0">
                <a:solidFill>
                  <a:srgbClr val="C00000"/>
                </a:solidFill>
                <a:latin typeface="FangSong"/>
                <a:cs typeface="FangSong"/>
              </a:rPr>
              <a:t>一</a:t>
            </a:r>
            <a:r>
              <a:rPr sz="2000" dirty="0">
                <a:solidFill>
                  <a:srgbClr val="C00000"/>
                </a:solidFill>
                <a:latin typeface="FangSong"/>
                <a:cs typeface="FangSong"/>
              </a:rPr>
              <a:t>致性</a:t>
            </a:r>
            <a:r>
              <a:rPr sz="2000" dirty="0">
                <a:solidFill>
                  <a:srgbClr val="15754D"/>
                </a:solidFill>
                <a:latin typeface="FangSong"/>
                <a:cs typeface="FangSong"/>
              </a:rPr>
              <a:t>”</a:t>
            </a:r>
            <a:r>
              <a:rPr sz="2000" spc="-335" dirty="0">
                <a:solidFill>
                  <a:srgbClr val="15754D"/>
                </a:solidFill>
                <a:latin typeface="FangSong"/>
                <a:cs typeface="FangSong"/>
              </a:rPr>
              <a:t> </a:t>
            </a:r>
            <a:r>
              <a:rPr sz="1800" spc="-5" dirty="0">
                <a:solidFill>
                  <a:srgbClr val="15754D"/>
                </a:solidFill>
                <a:latin typeface="Verdana"/>
                <a:cs typeface="Verdana"/>
              </a:rPr>
              <a:t>(</a:t>
            </a:r>
            <a:r>
              <a:rPr sz="1800" dirty="0">
                <a:solidFill>
                  <a:srgbClr val="15754D"/>
                </a:solidFill>
                <a:latin typeface="Verdana"/>
                <a:cs typeface="Verdana"/>
              </a:rPr>
              <a:t>cons</a:t>
            </a:r>
            <a:r>
              <a:rPr sz="1800" spc="5" dirty="0">
                <a:solidFill>
                  <a:srgbClr val="15754D"/>
                </a:solidFill>
                <a:latin typeface="Verdana"/>
                <a:cs typeface="Verdana"/>
              </a:rPr>
              <a:t>i</a:t>
            </a:r>
            <a:r>
              <a:rPr sz="1800" spc="-10" dirty="0">
                <a:solidFill>
                  <a:srgbClr val="15754D"/>
                </a:solidFill>
                <a:latin typeface="Verdana"/>
                <a:cs typeface="Verdana"/>
              </a:rPr>
              <a:t>st</a:t>
            </a:r>
            <a:r>
              <a:rPr sz="1800" spc="-25" dirty="0">
                <a:solidFill>
                  <a:srgbClr val="15754D"/>
                </a:solidFill>
                <a:latin typeface="Verdana"/>
                <a:cs typeface="Verdana"/>
              </a:rPr>
              <a:t>e</a:t>
            </a:r>
            <a:r>
              <a:rPr sz="1800" spc="-10" dirty="0">
                <a:solidFill>
                  <a:srgbClr val="15754D"/>
                </a:solidFill>
                <a:latin typeface="Verdana"/>
                <a:cs typeface="Verdana"/>
              </a:rPr>
              <a:t>ncy)</a:t>
            </a:r>
            <a:r>
              <a:rPr sz="2000" spc="10" dirty="0">
                <a:solidFill>
                  <a:srgbClr val="15754D"/>
                </a:solidFill>
                <a:latin typeface="FangSong"/>
                <a:cs typeface="FangSong"/>
              </a:rPr>
              <a:t>问题</a:t>
            </a:r>
            <a:endParaRPr sz="2000" dirty="0">
              <a:latin typeface="FangSong"/>
              <a:cs typeface="FangSong"/>
            </a:endParaRPr>
          </a:p>
        </p:txBody>
      </p:sp>
      <p:sp>
        <p:nvSpPr>
          <p:cNvPr id="75" name="object 72"/>
          <p:cNvSpPr/>
          <p:nvPr/>
        </p:nvSpPr>
        <p:spPr>
          <a:xfrm>
            <a:off x="136976" y="2327060"/>
            <a:ext cx="2221846" cy="5861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176530">
              <a:lnSpc>
                <a:spcPct val="100000"/>
              </a:lnSpc>
            </a:pPr>
            <a:r>
              <a:rPr lang="zh-CN" altLang="en-US" dirty="0">
                <a:solidFill>
                  <a:srgbClr val="C00000"/>
                </a:solidFill>
                <a:latin typeface="FangSong"/>
                <a:cs typeface="FangSong"/>
              </a:rPr>
              <a:t>合页损失函数，</a:t>
            </a:r>
            <a:r>
              <a:rPr lang="en-US" altLang="zh-CN" dirty="0">
                <a:solidFill>
                  <a:srgbClr val="C00000"/>
                </a:solidFill>
                <a:latin typeface="FangSong"/>
                <a:cs typeface="FangSong"/>
              </a:rPr>
              <a:t>0/1</a:t>
            </a:r>
            <a:r>
              <a:rPr lang="zh-CN" altLang="en-US" dirty="0">
                <a:solidFill>
                  <a:srgbClr val="C00000"/>
                </a:solidFill>
                <a:latin typeface="FangSong"/>
                <a:cs typeface="FangSong"/>
              </a:rPr>
              <a:t>损失函数的上届</a:t>
            </a:r>
            <a:endParaRPr lang="zh-CN" altLang="en-US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53783" y="2968210"/>
            <a:ext cx="2769374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8954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x-none"/>
              <a:t>误差上限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3061544"/>
            <a:ext cx="8970579" cy="577576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x-none" dirty="0"/>
              <a:t>当</a:t>
            </a:r>
            <a:r>
              <a:rPr lang="x-none" altLang="zh-CN" dirty="0"/>
              <a:t>G(x</a:t>
            </a:r>
            <a:r>
              <a:rPr lang="x-none" altLang="zh-CN" baseline="-25000" dirty="0"/>
              <a:t>i</a:t>
            </a:r>
            <a:r>
              <a:rPr lang="x-none" altLang="zh-CN" dirty="0"/>
              <a:t>)≠y</a:t>
            </a:r>
            <a:r>
              <a:rPr lang="x-none" altLang="zh-CN" baseline="-25000" dirty="0"/>
              <a:t>i</a:t>
            </a:r>
            <a:r>
              <a:rPr lang="zh-CN" altLang="x-none" dirty="0"/>
              <a:t>时，</a:t>
            </a:r>
            <a:r>
              <a:rPr lang="x-none" altLang="zh-CN" dirty="0">
                <a:solidFill>
                  <a:srgbClr val="1023F4"/>
                </a:solidFill>
              </a:rPr>
              <a:t>y</a:t>
            </a:r>
            <a:r>
              <a:rPr lang="x-none" altLang="zh-CN" baseline="-25000" dirty="0">
                <a:solidFill>
                  <a:srgbClr val="1023F4"/>
                </a:solidFill>
              </a:rPr>
              <a:t>i</a:t>
            </a:r>
            <a:r>
              <a:rPr lang="x-none" altLang="zh-CN" dirty="0">
                <a:solidFill>
                  <a:srgbClr val="1023F4"/>
                </a:solidFill>
              </a:rPr>
              <a:t>*f(x</a:t>
            </a:r>
            <a:r>
              <a:rPr lang="x-none" altLang="zh-CN" baseline="-25000" dirty="0">
                <a:solidFill>
                  <a:srgbClr val="1023F4"/>
                </a:solidFill>
              </a:rPr>
              <a:t>i</a:t>
            </a:r>
            <a:r>
              <a:rPr lang="x-none" altLang="zh-CN" dirty="0">
                <a:solidFill>
                  <a:srgbClr val="1023F4"/>
                </a:solidFill>
              </a:rPr>
              <a:t>)&lt;0</a:t>
            </a:r>
            <a:r>
              <a:rPr lang="zh-CN" altLang="x-none" dirty="0"/>
              <a:t>，因而</a:t>
            </a:r>
            <a:r>
              <a:rPr lang="x-none" altLang="zh-CN" dirty="0">
                <a:solidFill>
                  <a:srgbClr val="C00000"/>
                </a:solidFill>
              </a:rPr>
              <a:t>exp(-y</a:t>
            </a:r>
            <a:r>
              <a:rPr lang="x-none" altLang="zh-CN" baseline="-25000" dirty="0">
                <a:solidFill>
                  <a:srgbClr val="C00000"/>
                </a:solidFill>
              </a:rPr>
              <a:t>i</a:t>
            </a:r>
            <a:r>
              <a:rPr lang="x-none" altLang="zh-CN" dirty="0">
                <a:solidFill>
                  <a:srgbClr val="C00000"/>
                </a:solidFill>
              </a:rPr>
              <a:t>*f(x</a:t>
            </a:r>
            <a:r>
              <a:rPr lang="x-none" altLang="zh-CN" baseline="-25000" dirty="0">
                <a:solidFill>
                  <a:srgbClr val="C00000"/>
                </a:solidFill>
              </a:rPr>
              <a:t>i</a:t>
            </a:r>
            <a:r>
              <a:rPr lang="x-none" altLang="zh-CN" dirty="0">
                <a:solidFill>
                  <a:srgbClr val="C00000"/>
                </a:solidFill>
              </a:rPr>
              <a:t>))≥1</a:t>
            </a:r>
            <a:r>
              <a:rPr lang="zh-CN" altLang="x-none" dirty="0"/>
              <a:t>，前半部分得证。</a:t>
            </a:r>
          </a:p>
        </p:txBody>
      </p:sp>
      <p:graphicFrame>
        <p:nvGraphicFramePr>
          <p:cNvPr id="37892" name="Object 4"/>
          <p:cNvGraphicFramePr>
            <a:graphicFrameLocks noChangeAspect="1"/>
          </p:cNvGraphicFramePr>
          <p:nvPr>
            <p:extLst/>
          </p:nvPr>
        </p:nvGraphicFramePr>
        <p:xfrm>
          <a:off x="1731342" y="1888639"/>
          <a:ext cx="6071273" cy="856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9" r:id="rId3" imgW="3059372" imgH="431613" progId="Equation.3">
                  <p:embed/>
                </p:oleObj>
              </mc:Choice>
              <mc:Fallback>
                <p:oleObj r:id="rId3" imgW="3059372" imgH="431613" progId="Equation.3">
                  <p:embed/>
                  <p:pic>
                    <p:nvPicPr>
                      <p:cNvPr id="378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342" y="1888639"/>
                        <a:ext cx="6071273" cy="856426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1023F4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303830" y="1137828"/>
            <a:ext cx="8576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【</a:t>
            </a:r>
            <a:r>
              <a:rPr lang="zh-CN" altLang="en-US" sz="2800" dirty="0">
                <a:solidFill>
                  <a:srgbClr val="1023F4"/>
                </a:solidFill>
              </a:rPr>
              <a:t>定理</a:t>
            </a:r>
            <a:r>
              <a:rPr lang="en-US" altLang="zh-CN" sz="2800" dirty="0"/>
              <a:t>】</a:t>
            </a:r>
            <a:r>
              <a:rPr lang="en-US" altLang="zh-CN" sz="2800" dirty="0" err="1"/>
              <a:t>Adaboost</a:t>
            </a:r>
            <a:r>
              <a:rPr lang="zh-CN" altLang="en-US" sz="2800" dirty="0"/>
              <a:t> 算法最终分类器的</a:t>
            </a:r>
            <a:r>
              <a:rPr lang="zh-CN" altLang="en-US" sz="2800" dirty="0">
                <a:solidFill>
                  <a:srgbClr val="1023F4"/>
                </a:solidFill>
              </a:rPr>
              <a:t>训练误差界</a:t>
            </a:r>
            <a:r>
              <a:rPr lang="zh-CN" altLang="en-US" sz="2800" dirty="0"/>
              <a:t>为：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2403254" y="4630159"/>
          <a:ext cx="2275545" cy="831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70" r:id="rId5" imgW="1181930" imgH="432304" progId="Equation.3">
                  <p:embed/>
                </p:oleObj>
              </mc:Choice>
              <mc:Fallback>
                <p:oleObj r:id="rId5" imgW="1181930" imgH="432304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254" y="4630159"/>
                        <a:ext cx="2275545" cy="8313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/>
          </p:nvPr>
        </p:nvGraphicFramePr>
        <p:xfrm>
          <a:off x="2349132" y="5447919"/>
          <a:ext cx="4486275" cy="864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71" r:id="rId7" imgW="2375217" imgH="457517" progId="Equation.3">
                  <p:embed/>
                </p:oleObj>
              </mc:Choice>
              <mc:Fallback>
                <p:oleObj r:id="rId7" imgW="2375217" imgH="457517" progId="Equation.3">
                  <p:embed/>
                  <p:pic>
                    <p:nvPicPr>
                      <p:cNvPr id="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132" y="5447919"/>
                        <a:ext cx="4486275" cy="8640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>
            <p:extLst/>
          </p:nvPr>
        </p:nvGraphicFramePr>
        <p:xfrm>
          <a:off x="2403254" y="3662357"/>
          <a:ext cx="3422460" cy="781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72" r:id="rId9" imgW="1891796" imgH="431930" progId="Equation.3">
                  <p:embed/>
                </p:oleObj>
              </mc:Choice>
              <mc:Fallback>
                <p:oleObj r:id="rId9" imgW="1891796" imgH="431930" progId="Equation.3">
                  <p:embed/>
                  <p:pic>
                    <p:nvPicPr>
                      <p:cNvPr id="1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254" y="3662357"/>
                        <a:ext cx="3422460" cy="781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23408" y="3804932"/>
            <a:ext cx="1089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1023F4"/>
                </a:solidFill>
              </a:rPr>
              <a:t>Recall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2080591" y="3639120"/>
            <a:ext cx="6501706" cy="2672813"/>
          </a:xfrm>
          <a:prstGeom prst="rect">
            <a:avLst/>
          </a:prstGeom>
          <a:noFill/>
          <a:ln>
            <a:solidFill>
              <a:srgbClr val="102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9ADD80-7123-3A46-9DEA-B67D3295C093}"/>
              </a:ext>
            </a:extLst>
          </p:cNvPr>
          <p:cNvSpPr/>
          <p:nvPr/>
        </p:nvSpPr>
        <p:spPr>
          <a:xfrm>
            <a:off x="7133201" y="386848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x-none" b="1" dirty="0">
                <a:solidFill>
                  <a:srgbClr val="FF0000"/>
                </a:solidFill>
              </a:rPr>
              <a:t>规</a:t>
            </a:r>
            <a:r>
              <a:rPr lang="zh-CN" altLang="en-US" b="1" dirty="0">
                <a:solidFill>
                  <a:srgbClr val="FF0000"/>
                </a:solidFill>
              </a:rPr>
              <a:t>一</a:t>
            </a:r>
            <a:r>
              <a:rPr lang="zh-CN" altLang="x-none" b="1" dirty="0">
                <a:solidFill>
                  <a:srgbClr val="FF0000"/>
                </a:solidFill>
              </a:rPr>
              <a:t>化因子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EDCF39-0C03-1A4A-8800-06F0A7A96C27}"/>
              </a:ext>
            </a:extLst>
          </p:cNvPr>
          <p:cNvSpPr/>
          <p:nvPr/>
        </p:nvSpPr>
        <p:spPr>
          <a:xfrm>
            <a:off x="7133201" y="493153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当前分类器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F34FED4-B668-9944-B098-46C954736759}"/>
              </a:ext>
            </a:extLst>
          </p:cNvPr>
          <p:cNvSpPr/>
          <p:nvPr/>
        </p:nvSpPr>
        <p:spPr>
          <a:xfrm>
            <a:off x="7017785" y="569377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当前分类结果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3942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966313"/>
            <a:ext cx="6724110" cy="5245810"/>
          </a:xfrm>
          <a:prstGeom prst="rect">
            <a:avLst/>
          </a:prstGeom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x-none"/>
              <a:t>后半部分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895751"/>
              </p:ext>
            </p:extLst>
          </p:nvPr>
        </p:nvGraphicFramePr>
        <p:xfrm>
          <a:off x="6758243" y="938911"/>
          <a:ext cx="2140344" cy="781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99" r:id="rId4" imgW="1181930" imgH="432304" progId="Equation.3">
                  <p:embed/>
                </p:oleObj>
              </mc:Choice>
              <mc:Fallback>
                <p:oleObj r:id="rId4" imgW="1181930" imgH="43230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8243" y="938911"/>
                        <a:ext cx="2140344" cy="781984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1023F4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2888973" y="5636703"/>
            <a:ext cx="6009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这个结果说明，可以在每一轮选取适当的</a:t>
            </a:r>
            <a:r>
              <a:rPr lang="en-US" altLang="zh-CN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G</a:t>
            </a:r>
            <a:r>
              <a:rPr lang="en-US" altLang="zh-CN" kern="0" baseline="-2500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m</a:t>
            </a:r>
            <a:r>
              <a:rPr lang="zh-CN" altLang="zh-CN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使得</a:t>
            </a:r>
            <a:r>
              <a:rPr lang="en-US" altLang="zh-CN" kern="0" dirty="0" err="1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Z</a:t>
            </a:r>
            <a:r>
              <a:rPr lang="en-US" altLang="zh-CN" kern="0" baseline="-25000" dirty="0" err="1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m</a:t>
            </a:r>
            <a:r>
              <a:rPr lang="zh-CN" altLang="zh-CN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最小，从而使训练误差下降最快。</a:t>
            </a:r>
            <a:r>
              <a:rPr lang="zh-CN" altLang="zh-CN" dirty="0">
                <a:solidFill>
                  <a:srgbClr val="1023F4"/>
                </a:solidFill>
              </a:rPr>
              <a:t> </a:t>
            </a:r>
            <a:endParaRPr lang="zh-CN" altLang="en-US" dirty="0">
              <a:solidFill>
                <a:srgbClr val="1023F4"/>
              </a:solidFill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019811"/>
              </p:ext>
            </p:extLst>
          </p:nvPr>
        </p:nvGraphicFramePr>
        <p:xfrm>
          <a:off x="3061252" y="137621"/>
          <a:ext cx="4463067" cy="629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00" r:id="rId6" imgW="3059372" imgH="431613" progId="Equation.3">
                  <p:embed/>
                </p:oleObj>
              </mc:Choice>
              <mc:Fallback>
                <p:oleObj r:id="rId6" imgW="3059372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1252" y="137621"/>
                        <a:ext cx="4463067" cy="629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080730"/>
              </p:ext>
            </p:extLst>
          </p:nvPr>
        </p:nvGraphicFramePr>
        <p:xfrm>
          <a:off x="6340173" y="2604655"/>
          <a:ext cx="2691590" cy="614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01" r:id="rId8" imgW="1891796" imgH="431930" progId="Equation.3">
                  <p:embed/>
                </p:oleObj>
              </mc:Choice>
              <mc:Fallback>
                <p:oleObj r:id="rId8" imgW="1891796" imgH="43193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0173" y="2604655"/>
                        <a:ext cx="2691590" cy="614676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1023F4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2944091" y="966313"/>
            <a:ext cx="256309" cy="754582"/>
          </a:xfrm>
          <a:prstGeom prst="rect">
            <a:avLst/>
          </a:prstGeom>
          <a:noFill/>
          <a:ln>
            <a:solidFill>
              <a:srgbClr val="102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66209" y="1737681"/>
            <a:ext cx="311427" cy="754582"/>
          </a:xfrm>
          <a:prstGeom prst="rect">
            <a:avLst/>
          </a:prstGeom>
          <a:noFill/>
          <a:ln>
            <a:solidFill>
              <a:srgbClr val="102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66209" y="2509049"/>
            <a:ext cx="2077882" cy="75458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07009D0-F5C0-F84F-B536-7BFCC0864A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89" y="4076392"/>
            <a:ext cx="3040611" cy="132030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70494FD-DFB4-694C-B224-350BC9E482F0}"/>
              </a:ext>
            </a:extLst>
          </p:cNvPr>
          <p:cNvSpPr/>
          <p:nvPr/>
        </p:nvSpPr>
        <p:spPr>
          <a:xfrm>
            <a:off x="817418" y="3540914"/>
            <a:ext cx="630382" cy="31757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218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x-none"/>
              <a:t>训练误差界</a:t>
            </a:r>
          </a:p>
        </p:txBody>
      </p:sp>
      <p:sp>
        <p:nvSpPr>
          <p:cNvPr id="2" name="矩形 1"/>
          <p:cNvSpPr/>
          <p:nvPr/>
        </p:nvSpPr>
        <p:spPr>
          <a:xfrm>
            <a:off x="222455" y="1100483"/>
            <a:ext cx="4578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kern="0" dirty="0">
                <a:solidFill>
                  <a:srgbClr val="1023F4"/>
                </a:solidFill>
                <a:latin typeface="DengXian" charset="-122"/>
                <a:ea typeface="Microsoft YaHei" charset="-122"/>
                <a:cs typeface="Microsoft YaHei" charset="-122"/>
              </a:rPr>
              <a:t> 对于二分类而言，有如下结果：</a:t>
            </a:r>
            <a:endParaRPr lang="zh-CN" altLang="zh-CN" sz="2000" kern="100" dirty="0">
              <a:solidFill>
                <a:srgbClr val="1023F4"/>
              </a:solidFill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737812"/>
              </p:ext>
            </p:extLst>
          </p:nvPr>
        </p:nvGraphicFramePr>
        <p:xfrm>
          <a:off x="3061252" y="137621"/>
          <a:ext cx="4463067" cy="629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43" r:id="rId3" imgW="3059372" imgH="431613" progId="Equation.3">
                  <p:embed/>
                </p:oleObj>
              </mc:Choice>
              <mc:Fallback>
                <p:oleObj r:id="rId3" imgW="3059372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1252" y="137621"/>
                        <a:ext cx="4463067" cy="62956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1023F4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062F160F-AAA3-9C4D-88B9-825813B23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8" y="1649314"/>
            <a:ext cx="8146473" cy="77522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EC22023-5828-CF43-89F1-F3363DE75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95" y="2688455"/>
            <a:ext cx="4612857" cy="2839097"/>
          </a:xfrm>
          <a:prstGeom prst="rect">
            <a:avLst/>
          </a:prstGeom>
          <a:ln w="19050">
            <a:solidFill>
              <a:srgbClr val="1023F4"/>
            </a:solidFill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749708C-B587-1E46-BE23-CA017458F6A8}"/>
              </a:ext>
            </a:extLst>
          </p:cNvPr>
          <p:cNvSpPr/>
          <p:nvPr/>
        </p:nvSpPr>
        <p:spPr>
          <a:xfrm>
            <a:off x="3338945" y="1586969"/>
            <a:ext cx="3207327" cy="899921"/>
          </a:xfrm>
          <a:prstGeom prst="rect">
            <a:avLst/>
          </a:prstGeom>
          <a:solidFill>
            <a:srgbClr val="16754D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A4A792-B725-CB4D-9558-E6FEB41FD64B}"/>
              </a:ext>
            </a:extLst>
          </p:cNvPr>
          <p:cNvSpPr/>
          <p:nvPr/>
        </p:nvSpPr>
        <p:spPr>
          <a:xfrm>
            <a:off x="5292785" y="938900"/>
            <a:ext cx="3594907" cy="646331"/>
          </a:xfrm>
          <a:prstGeom prst="rect">
            <a:avLst/>
          </a:prstGeom>
          <a:solidFill>
            <a:srgbClr val="16754D">
              <a:alpha val="24314"/>
            </a:srgbClr>
          </a:solidFill>
        </p:spPr>
        <p:txBody>
          <a:bodyPr wrap="square">
            <a:spAutoFit/>
          </a:bodyPr>
          <a:lstStyle/>
          <a:p>
            <a:r>
              <a:rPr lang="zh-CN" altLang="en-US" kern="0" dirty="0">
                <a:solidFill>
                  <a:srgbClr val="1023F4"/>
                </a:solidFill>
                <a:latin typeface="DengXian" charset="-122"/>
                <a:ea typeface="Microsoft YaHei" charset="-122"/>
              </a:rPr>
              <a:t>根据</a:t>
            </a:r>
            <a:r>
              <a:rPr lang="zh-Hans" altLang="en-US" kern="0" dirty="0">
                <a:solidFill>
                  <a:srgbClr val="1023F4"/>
                </a:solidFill>
                <a:latin typeface="DengXian" charset="-122"/>
                <a:ea typeface="Microsoft YaHei" charset="-122"/>
              </a:rPr>
              <a:t>       </a:t>
            </a:r>
            <a:r>
              <a:rPr lang="zh-CN" altLang="en-US" kern="0" dirty="0">
                <a:solidFill>
                  <a:srgbClr val="1023F4"/>
                </a:solidFill>
                <a:latin typeface="DengXian" charset="-122"/>
                <a:ea typeface="Microsoft YaHei" charset="-122"/>
              </a:rPr>
              <a:t>和</a:t>
            </a:r>
            <a:r>
              <a:rPr lang="zh-Hans" altLang="en-US" kern="0" dirty="0">
                <a:solidFill>
                  <a:srgbClr val="1023F4"/>
                </a:solidFill>
                <a:latin typeface="DengXian" charset="-122"/>
                <a:ea typeface="Microsoft YaHei" charset="-122"/>
              </a:rPr>
              <a:t>               </a:t>
            </a:r>
            <a:r>
              <a:rPr lang="zh-CN" altLang="en-US" kern="0" dirty="0">
                <a:solidFill>
                  <a:srgbClr val="1023F4"/>
                </a:solidFill>
                <a:latin typeface="DengXian" charset="-122"/>
                <a:ea typeface="Microsoft YaHei" charset="-122"/>
              </a:rPr>
              <a:t>在</a:t>
            </a:r>
            <a:r>
              <a:rPr lang="zh-Hans" altLang="en-US" kern="0" dirty="0">
                <a:solidFill>
                  <a:srgbClr val="1023F4"/>
                </a:solidFill>
                <a:latin typeface="DengXian" charset="-122"/>
                <a:ea typeface="Microsoft YaHei" charset="-122"/>
              </a:rPr>
              <a:t> </a:t>
            </a:r>
            <a:r>
              <a:rPr lang="en-US" altLang="zh-CN" kern="0" dirty="0">
                <a:solidFill>
                  <a:srgbClr val="1023F4"/>
                </a:solidFill>
                <a:latin typeface="DengXian" charset="-122"/>
                <a:ea typeface="Microsoft YaHei" charset="-122"/>
              </a:rPr>
              <a:t>x</a:t>
            </a:r>
            <a:r>
              <a:rPr lang="en-US" altLang="zh-Hans" kern="0" dirty="0">
                <a:solidFill>
                  <a:srgbClr val="1023F4"/>
                </a:solidFill>
                <a:latin typeface="DengXian" charset="-122"/>
                <a:ea typeface="Microsoft YaHei" charset="-122"/>
              </a:rPr>
              <a:t>=0</a:t>
            </a:r>
            <a:r>
              <a:rPr lang="zh-Hans" altLang="en-US" kern="0" dirty="0">
                <a:solidFill>
                  <a:srgbClr val="1023F4"/>
                </a:solidFill>
                <a:latin typeface="DengXian" charset="-122"/>
                <a:ea typeface="Microsoft YaHei" charset="-122"/>
              </a:rPr>
              <a:t> </a:t>
            </a:r>
            <a:r>
              <a:rPr lang="zh-CN" altLang="en-US" kern="0" dirty="0">
                <a:solidFill>
                  <a:srgbClr val="1023F4"/>
                </a:solidFill>
                <a:latin typeface="DengXian" charset="-122"/>
                <a:ea typeface="Microsoft YaHei" charset="-122"/>
              </a:rPr>
              <a:t>的泰勒展开式推出该不等式！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26921FF-E0FC-AF4E-B234-B26CA23E45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360" y="981937"/>
            <a:ext cx="356157" cy="28647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CC09C17-F53D-974F-8BBF-EE1628BB2C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272" y="937162"/>
            <a:ext cx="807843" cy="337705"/>
          </a:xfrm>
          <a:prstGeom prst="rect">
            <a:avLst/>
          </a:prstGeom>
        </p:spPr>
      </p:pic>
      <p:graphicFrame>
        <p:nvGraphicFramePr>
          <p:cNvPr id="13" name="Object 5">
            <a:extLst>
              <a:ext uri="{FF2B5EF4-FFF2-40B4-BE49-F238E27FC236}">
                <a16:creationId xmlns:a16="http://schemas.microsoft.com/office/drawing/2014/main" id="{9A03EDFE-6E0D-4443-B351-6D0B279497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648366"/>
              </p:ext>
            </p:extLst>
          </p:nvPr>
        </p:nvGraphicFramePr>
        <p:xfrm>
          <a:off x="3806975" y="5589899"/>
          <a:ext cx="5256212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44" r:id="rId9" imgW="2602687" imgH="431930" progId="Equation.3">
                  <p:embed/>
                </p:oleObj>
              </mc:Choice>
              <mc:Fallback>
                <p:oleObj r:id="rId9" imgW="2602687" imgH="431930" progId="Equation.3">
                  <p:embed/>
                  <p:pic>
                    <p:nvPicPr>
                      <p:cNvPr id="235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6975" y="5589899"/>
                        <a:ext cx="5256212" cy="87153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2184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x-none"/>
              <a:t>训练误差界</a:t>
            </a:r>
          </a:p>
        </p:txBody>
      </p:sp>
      <p:sp>
        <p:nvSpPr>
          <p:cNvPr id="2" name="矩形 1"/>
          <p:cNvSpPr/>
          <p:nvPr/>
        </p:nvSpPr>
        <p:spPr>
          <a:xfrm>
            <a:off x="222455" y="1100483"/>
            <a:ext cx="4578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kern="0">
                <a:solidFill>
                  <a:srgbClr val="1023F4"/>
                </a:solidFill>
                <a:latin typeface="DengXian" charset="-122"/>
                <a:ea typeface="Microsoft YaHei" charset="-122"/>
                <a:cs typeface="Microsoft YaHei" charset="-122"/>
              </a:rPr>
              <a:t> 对于二分类而言，有如下结果：</a:t>
            </a:r>
            <a:endParaRPr lang="zh-CN" altLang="zh-CN" sz="2000" kern="100">
              <a:solidFill>
                <a:srgbClr val="1023F4"/>
              </a:solidFill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8562" y="3063553"/>
            <a:ext cx="8605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kern="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如果取</a:t>
            </a:r>
            <a:r>
              <a:rPr lang="zh-CN" altLang="en-US" b="1" kern="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 </a:t>
            </a:r>
            <a:r>
              <a:rPr lang="en-US" altLang="zh-CN" b="1" kern="0" dirty="0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g</a:t>
            </a:r>
            <a:r>
              <a:rPr lang="en-US" altLang="zh-CN" b="1" kern="0" baseline="-2500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1</a:t>
            </a:r>
            <a:r>
              <a:rPr lang="en-US" altLang="zh-CN" b="1" kern="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, </a:t>
            </a:r>
            <a:r>
              <a:rPr lang="en-US" altLang="zh-CN" b="1" kern="0" dirty="0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g</a:t>
            </a:r>
            <a:r>
              <a:rPr lang="en-US" altLang="zh-CN" b="1" kern="0" baseline="-2500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2</a:t>
            </a:r>
            <a:r>
              <a:rPr lang="zh-CN" altLang="zh-CN" b="1" kern="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… 的最</a:t>
            </a:r>
            <a:r>
              <a:rPr lang="zh-CN" altLang="en-US" b="1" kern="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小</a:t>
            </a:r>
            <a:r>
              <a:rPr lang="zh-CN" altLang="zh-CN" b="1" kern="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值</a:t>
            </a:r>
            <a:r>
              <a:rPr lang="zh-CN" altLang="en-US" b="1" kern="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 </a:t>
            </a:r>
            <a:r>
              <a:rPr lang="en-US" altLang="zh-CN" b="1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(</a:t>
            </a:r>
            <a:r>
              <a:rPr lang="zh-CN" altLang="en-US" b="1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下界</a:t>
            </a:r>
            <a:r>
              <a:rPr lang="en-US" altLang="zh-CN" b="1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,</a:t>
            </a:r>
            <a:r>
              <a:rPr lang="zh-Hans" altLang="en-US" b="1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 </a:t>
            </a:r>
            <a:r>
              <a:rPr lang="zh-CN" altLang="en-US" b="1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对应的</a:t>
            </a:r>
            <a:r>
              <a:rPr lang="en-US" altLang="zh-CN" b="1" i="1" kern="0" dirty="0" err="1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e</a:t>
            </a:r>
            <a:r>
              <a:rPr lang="en-US" altLang="zh-CN" b="1" i="1" kern="0" baseline="-25000" dirty="0" err="1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m</a:t>
            </a:r>
            <a:r>
              <a:rPr lang="zh-CN" altLang="en-US" b="1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最大</a:t>
            </a:r>
            <a:r>
              <a:rPr lang="en-US" altLang="zh-Hans" b="1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)</a:t>
            </a:r>
            <a:r>
              <a:rPr lang="zh-CN" altLang="zh-CN" b="1" kern="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，记做</a:t>
            </a:r>
            <a:r>
              <a:rPr lang="zh-CN" altLang="en-US" b="1" kern="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 </a:t>
            </a:r>
            <a:r>
              <a:rPr lang="en-US" altLang="zh-CN" b="1" kern="0" dirty="0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g</a:t>
            </a:r>
            <a:r>
              <a:rPr lang="zh-CN" altLang="zh-CN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（</a:t>
            </a:r>
            <a:r>
              <a:rPr lang="zh-CN" altLang="zh-CN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显然，</a:t>
            </a:r>
            <a:r>
              <a:rPr lang="en-US" altLang="zh-CN" kern="0" dirty="0">
                <a:solidFill>
                  <a:srgbClr val="1023F4"/>
                </a:solidFill>
                <a:latin typeface="Symbol" charset="2"/>
                <a:ea typeface="Symbol" charset="2"/>
                <a:cs typeface="Symbol" charset="2"/>
              </a:rPr>
              <a:t> g</a:t>
            </a:r>
            <a:r>
              <a:rPr lang="en-US" altLang="zh-CN" kern="0" baseline="-2500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m</a:t>
            </a:r>
            <a:r>
              <a:rPr lang="zh-CN" altLang="en-US" kern="0" baseline="-2500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 </a:t>
            </a:r>
            <a:r>
              <a:rPr lang="zh-CN" altLang="zh-CN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≥</a:t>
            </a:r>
            <a:r>
              <a:rPr lang="zh-CN" altLang="en-US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 </a:t>
            </a:r>
            <a:r>
              <a:rPr lang="en-US" altLang="zh-CN" kern="0" dirty="0">
                <a:solidFill>
                  <a:srgbClr val="1023F4"/>
                </a:solidFill>
                <a:latin typeface="Symbol" charset="2"/>
                <a:ea typeface="Symbol" charset="2"/>
                <a:cs typeface="Symbol" charset="2"/>
              </a:rPr>
              <a:t>g</a:t>
            </a:r>
            <a:r>
              <a:rPr lang="zh-CN" altLang="en-US" kern="0" dirty="0">
                <a:solidFill>
                  <a:srgbClr val="1023F4"/>
                </a:solidFill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altLang="zh-CN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&gt;0</a:t>
            </a:r>
            <a:r>
              <a:rPr lang="zh-CN" altLang="zh-CN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，</a:t>
            </a:r>
            <a:r>
              <a:rPr lang="en-US" altLang="zh-CN" kern="0" dirty="0" err="1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i</a:t>
            </a:r>
            <a:r>
              <a:rPr lang="en-US" altLang="zh-CN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=1,2,...m</a:t>
            </a:r>
            <a:r>
              <a:rPr lang="zh-CN" altLang="zh-CN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），则对于所有</a:t>
            </a:r>
            <a:r>
              <a:rPr lang="en-US" altLang="zh-CN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m</a:t>
            </a:r>
            <a:r>
              <a:rPr lang="zh-CN" altLang="zh-CN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，有：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0102" y="4765087"/>
            <a:ext cx="88022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这个结论表明，</a:t>
            </a:r>
            <a:r>
              <a:rPr lang="en-US" altLang="zh-CN" sz="2000" kern="0" dirty="0" err="1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AdaBoost</a:t>
            </a:r>
            <a:r>
              <a:rPr lang="zh-CN" altLang="zh-CN" sz="2000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的训练误差是以指数速率下降的</a:t>
            </a:r>
            <a:r>
              <a:rPr lang="zh-CN" altLang="zh-CN" sz="20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。另外，</a:t>
            </a:r>
            <a:r>
              <a:rPr lang="en-US" altLang="zh-CN" sz="2000" kern="0" dirty="0" err="1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AdaBoost</a:t>
            </a:r>
            <a:r>
              <a:rPr lang="zh-CN" altLang="zh-CN" sz="20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算法不需要事先知道</a:t>
            </a:r>
            <a:r>
              <a:rPr lang="zh-CN" altLang="zh-CN" sz="2000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下界</a:t>
            </a:r>
            <a:r>
              <a:rPr lang="zh-CN" altLang="en-US" sz="2000" kern="0" dirty="0">
                <a:solidFill>
                  <a:srgbClr val="1023F4"/>
                </a:solidFill>
                <a:ea typeface="Microsoft YaHei" charset="-122"/>
                <a:cs typeface="Microsoft YaHei" charset="-122"/>
              </a:rPr>
              <a:t> </a:t>
            </a:r>
            <a:r>
              <a:rPr lang="zh-CN" altLang="zh-CN" sz="2000" i="1" kern="0" dirty="0">
                <a:solidFill>
                  <a:srgbClr val="1023F4"/>
                </a:solidFill>
                <a:latin typeface="Symbol" pitchFamily="2" charset="2"/>
                <a:ea typeface="Microsoft YaHei" charset="-122"/>
                <a:cs typeface="Microsoft YaHei" charset="-122"/>
              </a:rPr>
              <a:t>γ</a:t>
            </a:r>
            <a:r>
              <a:rPr lang="zh-CN" altLang="zh-CN" sz="20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，</a:t>
            </a:r>
            <a:r>
              <a:rPr lang="en-US" altLang="zh-CN" sz="2000" kern="0" dirty="0" err="1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AdaBoost</a:t>
            </a:r>
            <a:r>
              <a:rPr lang="zh-CN" altLang="zh-CN" sz="20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具有自适应性</a:t>
            </a:r>
            <a:r>
              <a:rPr lang="zh-CN" altLang="en-US" sz="20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(</a:t>
            </a:r>
            <a:r>
              <a:rPr lang="zh-CN" altLang="en-US" sz="2000" b="1" dirty="0">
                <a:solidFill>
                  <a:srgbClr val="1023F4"/>
                </a:solidFill>
                <a:latin typeface="Symbol" charset="2"/>
                <a:ea typeface="Symbol" charset="2"/>
                <a:cs typeface="Symbol" charset="2"/>
              </a:rPr>
              <a:t>所以是</a:t>
            </a:r>
            <a:r>
              <a:rPr lang="zh-CN" altLang="en-US" sz="2000" b="1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Ada</a:t>
            </a:r>
            <a:r>
              <a:rPr lang="en-US" altLang="zh-CN" sz="2000" b="1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ptive</a:t>
            </a:r>
            <a:r>
              <a:rPr lang="zh-CN" altLang="en-US" sz="2000" b="1" dirty="0">
                <a:solidFill>
                  <a:srgbClr val="1023F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Boost</a:t>
            </a:r>
            <a:r>
              <a:rPr lang="en-US" altLang="zh-CN" sz="20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)</a:t>
            </a:r>
            <a:r>
              <a:rPr lang="zh-CN" altLang="zh-CN" sz="20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，它能</a:t>
            </a:r>
            <a:r>
              <a:rPr lang="zh-CN" altLang="zh-CN" sz="2000" kern="0" dirty="0">
                <a:solidFill>
                  <a:srgbClr val="C00000"/>
                </a:solidFill>
                <a:ea typeface="Microsoft YaHei" charset="-122"/>
                <a:cs typeface="Microsoft YaHei" charset="-122"/>
              </a:rPr>
              <a:t>适应弱分类器各自的训练误差率 </a:t>
            </a:r>
            <a:r>
              <a:rPr lang="zh-CN" altLang="zh-CN" sz="2000" kern="0" dirty="0">
                <a:solidFill>
                  <a:srgbClr val="343434"/>
                </a:solidFill>
                <a:ea typeface="Microsoft YaHei" charset="-122"/>
                <a:cs typeface="Microsoft YaHei" charset="-122"/>
              </a:rPr>
              <a:t>。</a:t>
            </a:r>
            <a:r>
              <a:rPr lang="zh-CN" altLang="zh-CN" sz="2000" dirty="0"/>
              <a:t> </a:t>
            </a:r>
            <a:endParaRPr lang="en-US" altLang="zh-CN" sz="2000" dirty="0"/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139831"/>
              </p:ext>
            </p:extLst>
          </p:nvPr>
        </p:nvGraphicFramePr>
        <p:xfrm>
          <a:off x="2530180" y="3833096"/>
          <a:ext cx="4162118" cy="857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21" r:id="rId3" imgW="2095500" imgH="431800" progId="Equation.3">
                  <p:embed/>
                </p:oleObj>
              </mc:Choice>
              <mc:Fallback>
                <p:oleObj r:id="rId3" imgW="2095500" imgH="431800" progId="Equation.3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180" y="3833096"/>
                        <a:ext cx="4162118" cy="8573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1023F4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/>
          </p:nvPr>
        </p:nvGraphicFramePr>
        <p:xfrm>
          <a:off x="3061252" y="137621"/>
          <a:ext cx="4463067" cy="629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22" r:id="rId5" imgW="3059372" imgH="431613" progId="Equation.3">
                  <p:embed/>
                </p:oleObj>
              </mc:Choice>
              <mc:Fallback>
                <p:oleObj r:id="rId5" imgW="3059372" imgH="431613" progId="Equation.3">
                  <p:embed/>
                  <p:pic>
                    <p:nvPicPr>
                      <p:cNvPr id="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1252" y="137621"/>
                        <a:ext cx="4463067" cy="62956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1023F4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44EFFFA6-2622-8A4F-81CC-1D73709B8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7" y="1834682"/>
            <a:ext cx="8616950" cy="820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1C232D-26D0-5140-B0F8-3EF71F1EEDB9}"/>
              </a:ext>
            </a:extLst>
          </p:cNvPr>
          <p:cNvSpPr/>
          <p:nvPr/>
        </p:nvSpPr>
        <p:spPr>
          <a:xfrm>
            <a:off x="8380473" y="2719645"/>
            <a:ext cx="631904" cy="461665"/>
          </a:xfrm>
          <a:prstGeom prst="rect">
            <a:avLst/>
          </a:prstGeom>
          <a:ln w="28575">
            <a:solidFill>
              <a:srgbClr val="1023F4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kern="0" dirty="0">
                <a:solidFill>
                  <a:srgbClr val="FF0000"/>
                </a:solidFill>
                <a:ea typeface="Microsoft YaHei" charset="-122"/>
                <a:cs typeface="Microsoft YaHei" charset="-122"/>
              </a:rPr>
              <a:t>&gt;0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527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/>
          <p:cNvCxnSpPr/>
          <p:nvPr/>
        </p:nvCxnSpPr>
        <p:spPr>
          <a:xfrm flipH="1" flipV="1">
            <a:off x="735057" y="1534326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728909" y="3424371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92485" y="3363226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207414" y="337070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674057" y="337070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140699" y="337070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607342" y="337070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35967" y="339213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02782" y="339213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69598" y="339213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36414" y="339213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rot="5400000">
            <a:off x="762327" y="1994324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>
            <a:off x="762327" y="2462006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5400000">
            <a:off x="762327" y="2929688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19609" y="284127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9609" y="237359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9609" y="1905908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10920" y="1711619"/>
            <a:ext cx="761159" cy="470971"/>
            <a:chOff x="2902949" y="2313167"/>
            <a:chExt cx="1014878" cy="627960"/>
          </a:xfrm>
        </p:grpSpPr>
        <p:grpSp>
          <p:nvGrpSpPr>
            <p:cNvPr id="22" name="组合 21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29" name="直接连接符 28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组合 29"/>
          <p:cNvGrpSpPr/>
          <p:nvPr/>
        </p:nvGrpSpPr>
        <p:grpSpPr>
          <a:xfrm>
            <a:off x="2346715" y="2293985"/>
            <a:ext cx="81000" cy="81000"/>
            <a:chOff x="5476803" y="2392530"/>
            <a:chExt cx="108000" cy="108000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2489590" y="2565447"/>
            <a:ext cx="81000" cy="81000"/>
            <a:chOff x="5476803" y="2392530"/>
            <a:chExt cx="108000" cy="108000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2251615" y="2781371"/>
            <a:ext cx="81000" cy="81000"/>
            <a:chOff x="5476803" y="2392530"/>
            <a:chExt cx="108000" cy="108000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2120685" y="2662943"/>
            <a:ext cx="81000" cy="81000"/>
            <a:chOff x="5476803" y="2392530"/>
            <a:chExt cx="108000" cy="108000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1849990" y="2832779"/>
            <a:ext cx="81000" cy="81000"/>
            <a:chOff x="5476803" y="2392530"/>
            <a:chExt cx="108000" cy="108000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1639474" y="2782702"/>
            <a:ext cx="81000" cy="81000"/>
            <a:chOff x="5476803" y="2392530"/>
            <a:chExt cx="108000" cy="108000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1827568" y="3044181"/>
            <a:ext cx="81000" cy="81000"/>
            <a:chOff x="5476803" y="2392530"/>
            <a:chExt cx="108000" cy="108000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1720412" y="2840802"/>
            <a:ext cx="81000" cy="81000"/>
            <a:chOff x="5476803" y="2392530"/>
            <a:chExt cx="108000" cy="108000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4" name="直接连接符 53"/>
          <p:cNvCxnSpPr/>
          <p:nvPr/>
        </p:nvCxnSpPr>
        <p:spPr>
          <a:xfrm>
            <a:off x="2292115" y="3205129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1335944" y="2807313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1355013" y="330023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1484209" y="317758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2229076" y="306353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2263353" y="296571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481351" y="2668949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2093197" y="333595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2353772" y="317147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1656855" y="353790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181634" y="2048458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71" name="直接箭头连接符 70"/>
          <p:cNvCxnSpPr/>
          <p:nvPr/>
        </p:nvCxnSpPr>
        <p:spPr>
          <a:xfrm flipH="1" flipV="1">
            <a:off x="3410619" y="1534198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>
            <a:off x="3404471" y="3424243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3268047" y="3363098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3882976" y="337057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4349619" y="337057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4816261" y="337057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5282904" y="337057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3711529" y="339200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178344" y="339200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645160" y="339200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111976" y="339200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82" name="直接连接符 81"/>
          <p:cNvCxnSpPr/>
          <p:nvPr/>
        </p:nvCxnSpPr>
        <p:spPr>
          <a:xfrm rot="5400000">
            <a:off x="3437889" y="1994196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rot="5400000">
            <a:off x="3437889" y="2461878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rot="5400000">
            <a:off x="3437889" y="2929560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3095171" y="2841143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3095171" y="2373461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3095171" y="1905779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3486482" y="1711491"/>
            <a:ext cx="761159" cy="470971"/>
            <a:chOff x="2902949" y="2313167"/>
            <a:chExt cx="1014878" cy="627960"/>
          </a:xfrm>
        </p:grpSpPr>
        <p:grpSp>
          <p:nvGrpSpPr>
            <p:cNvPr id="124" name="组合 123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29" name="文本框 128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130" name="文本框 129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131" name="直接连接符 130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组合 88"/>
          <p:cNvGrpSpPr/>
          <p:nvPr/>
        </p:nvGrpSpPr>
        <p:grpSpPr>
          <a:xfrm>
            <a:off x="5022277" y="2293856"/>
            <a:ext cx="81000" cy="81000"/>
            <a:chOff x="5476803" y="2392530"/>
            <a:chExt cx="108000" cy="1080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0" name="组合 89"/>
          <p:cNvGrpSpPr/>
          <p:nvPr/>
        </p:nvGrpSpPr>
        <p:grpSpPr>
          <a:xfrm>
            <a:off x="5165152" y="2565319"/>
            <a:ext cx="81000" cy="81000"/>
            <a:chOff x="5476803" y="2392530"/>
            <a:chExt cx="108000" cy="108000"/>
          </a:xfrm>
        </p:grpSpPr>
        <p:cxnSp>
          <p:nvCxnSpPr>
            <p:cNvPr id="120" name="直接连接符 11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/>
        </p:nvGrpSpPr>
        <p:grpSpPr>
          <a:xfrm>
            <a:off x="4927177" y="2781243"/>
            <a:ext cx="81000" cy="81000"/>
            <a:chOff x="5476803" y="2392530"/>
            <a:chExt cx="108000" cy="108000"/>
          </a:xfrm>
        </p:grpSpPr>
        <p:cxnSp>
          <p:nvCxnSpPr>
            <p:cNvPr id="118" name="直接连接符 11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/>
          <p:cNvGrpSpPr/>
          <p:nvPr/>
        </p:nvGrpSpPr>
        <p:grpSpPr>
          <a:xfrm>
            <a:off x="4796247" y="2662815"/>
            <a:ext cx="81000" cy="81000"/>
            <a:chOff x="5476803" y="2392530"/>
            <a:chExt cx="108000" cy="108000"/>
          </a:xfrm>
        </p:grpSpPr>
        <p:cxnSp>
          <p:nvCxnSpPr>
            <p:cNvPr id="116" name="直接连接符 11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4525552" y="2832650"/>
            <a:ext cx="81000" cy="81000"/>
            <a:chOff x="5476803" y="2392530"/>
            <a:chExt cx="108000" cy="1080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组合 93"/>
          <p:cNvGrpSpPr/>
          <p:nvPr/>
        </p:nvGrpSpPr>
        <p:grpSpPr>
          <a:xfrm>
            <a:off x="4315036" y="2782574"/>
            <a:ext cx="81000" cy="81000"/>
            <a:chOff x="5476803" y="2392530"/>
            <a:chExt cx="108000" cy="108000"/>
          </a:xfrm>
        </p:grpSpPr>
        <p:cxnSp>
          <p:nvCxnSpPr>
            <p:cNvPr id="112" name="直接连接符 11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组合 94"/>
          <p:cNvGrpSpPr/>
          <p:nvPr/>
        </p:nvGrpSpPr>
        <p:grpSpPr>
          <a:xfrm>
            <a:off x="4503130" y="3044053"/>
            <a:ext cx="81000" cy="81000"/>
            <a:chOff x="5476803" y="2392530"/>
            <a:chExt cx="108000" cy="108000"/>
          </a:xfrm>
        </p:grpSpPr>
        <p:cxnSp>
          <p:nvCxnSpPr>
            <p:cNvPr id="110" name="直接连接符 10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组合 95"/>
          <p:cNvGrpSpPr/>
          <p:nvPr/>
        </p:nvGrpSpPr>
        <p:grpSpPr>
          <a:xfrm>
            <a:off x="4395974" y="2840674"/>
            <a:ext cx="81000" cy="81000"/>
            <a:chOff x="5476803" y="2392530"/>
            <a:chExt cx="108000" cy="108000"/>
          </a:xfrm>
        </p:grpSpPr>
        <p:cxnSp>
          <p:nvCxnSpPr>
            <p:cNvPr id="108" name="直接连接符 10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7" name="直接连接符 96"/>
          <p:cNvCxnSpPr/>
          <p:nvPr/>
        </p:nvCxnSpPr>
        <p:spPr>
          <a:xfrm>
            <a:off x="4967677" y="320500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4011506" y="280718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4030575" y="330010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4159771" y="317745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4904638" y="306340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4938915" y="296558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4156913" y="266882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4768759" y="333582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5029334" y="317134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4332417" y="353777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2857196" y="2048329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133" name="直接箭头连接符 132"/>
          <p:cNvCxnSpPr/>
          <p:nvPr/>
        </p:nvCxnSpPr>
        <p:spPr>
          <a:xfrm flipH="1" flipV="1">
            <a:off x="6086181" y="1574570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/>
          <p:nvPr/>
        </p:nvCxnSpPr>
        <p:spPr>
          <a:xfrm>
            <a:off x="6080033" y="3464615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文本框 134"/>
          <p:cNvSpPr txBox="1"/>
          <p:nvPr/>
        </p:nvSpPr>
        <p:spPr>
          <a:xfrm>
            <a:off x="5943609" y="3403469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36" name="直接连接符 135"/>
          <p:cNvCxnSpPr/>
          <p:nvPr/>
        </p:nvCxnSpPr>
        <p:spPr>
          <a:xfrm>
            <a:off x="6558538" y="341094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7025181" y="341094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7491823" y="341094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7958466" y="341094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文本框 139"/>
          <p:cNvSpPr txBox="1"/>
          <p:nvPr/>
        </p:nvSpPr>
        <p:spPr>
          <a:xfrm>
            <a:off x="6387091" y="343237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853906" y="343237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7320722" y="343237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7787538" y="343237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44" name="直接连接符 143"/>
          <p:cNvCxnSpPr/>
          <p:nvPr/>
        </p:nvCxnSpPr>
        <p:spPr>
          <a:xfrm rot="5400000">
            <a:off x="6113451" y="2034568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 rot="5400000">
            <a:off x="6113451" y="2502250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/>
        </p:nvCxnSpPr>
        <p:spPr>
          <a:xfrm rot="5400000">
            <a:off x="6113451" y="2969932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文本框 146"/>
          <p:cNvSpPr txBox="1"/>
          <p:nvPr/>
        </p:nvSpPr>
        <p:spPr>
          <a:xfrm>
            <a:off x="5770733" y="2881515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5770733" y="2413833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5770733" y="1946151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150" name="组合 149"/>
          <p:cNvGrpSpPr/>
          <p:nvPr/>
        </p:nvGrpSpPr>
        <p:grpSpPr>
          <a:xfrm>
            <a:off x="6162044" y="1751862"/>
            <a:ext cx="761159" cy="470971"/>
            <a:chOff x="2902949" y="2313167"/>
            <a:chExt cx="1014878" cy="627960"/>
          </a:xfrm>
        </p:grpSpPr>
        <p:grpSp>
          <p:nvGrpSpPr>
            <p:cNvPr id="186" name="组合 185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190" name="矩形 189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91" name="文本框 190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192" name="文本框 191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193" name="直接连接符 192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组合 186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188" name="直接连接符 187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1" name="组合 150"/>
          <p:cNvGrpSpPr/>
          <p:nvPr/>
        </p:nvGrpSpPr>
        <p:grpSpPr>
          <a:xfrm>
            <a:off x="7697839" y="2334228"/>
            <a:ext cx="81000" cy="81000"/>
            <a:chOff x="5476803" y="2392530"/>
            <a:chExt cx="108000" cy="108000"/>
          </a:xfrm>
        </p:grpSpPr>
        <p:cxnSp>
          <p:nvCxnSpPr>
            <p:cNvPr id="184" name="直接连接符 18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2" name="组合 151"/>
          <p:cNvGrpSpPr/>
          <p:nvPr/>
        </p:nvGrpSpPr>
        <p:grpSpPr>
          <a:xfrm>
            <a:off x="7840714" y="2605691"/>
            <a:ext cx="81000" cy="81000"/>
            <a:chOff x="5476803" y="2392530"/>
            <a:chExt cx="108000" cy="108000"/>
          </a:xfrm>
        </p:grpSpPr>
        <p:cxnSp>
          <p:nvCxnSpPr>
            <p:cNvPr id="182" name="直接连接符 18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3" name="组合 152"/>
          <p:cNvGrpSpPr/>
          <p:nvPr/>
        </p:nvGrpSpPr>
        <p:grpSpPr>
          <a:xfrm>
            <a:off x="7602739" y="2821615"/>
            <a:ext cx="81000" cy="81000"/>
            <a:chOff x="5476803" y="2392530"/>
            <a:chExt cx="108000" cy="108000"/>
          </a:xfrm>
        </p:grpSpPr>
        <p:cxnSp>
          <p:nvCxnSpPr>
            <p:cNvPr id="180" name="直接连接符 17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4" name="组合 153"/>
          <p:cNvGrpSpPr/>
          <p:nvPr/>
        </p:nvGrpSpPr>
        <p:grpSpPr>
          <a:xfrm>
            <a:off x="7471809" y="2703187"/>
            <a:ext cx="81000" cy="81000"/>
            <a:chOff x="5476803" y="2392530"/>
            <a:chExt cx="108000" cy="108000"/>
          </a:xfrm>
        </p:grpSpPr>
        <p:cxnSp>
          <p:nvCxnSpPr>
            <p:cNvPr id="178" name="直接连接符 17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5" name="组合 154"/>
          <p:cNvGrpSpPr/>
          <p:nvPr/>
        </p:nvGrpSpPr>
        <p:grpSpPr>
          <a:xfrm>
            <a:off x="7201114" y="2875424"/>
            <a:ext cx="81000" cy="81000"/>
            <a:chOff x="5476803" y="2392530"/>
            <a:chExt cx="108000" cy="108000"/>
          </a:xfrm>
        </p:grpSpPr>
        <p:cxnSp>
          <p:nvCxnSpPr>
            <p:cNvPr id="176" name="直接连接符 17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6" name="组合 155"/>
          <p:cNvGrpSpPr/>
          <p:nvPr/>
        </p:nvGrpSpPr>
        <p:grpSpPr>
          <a:xfrm>
            <a:off x="6990598" y="2822945"/>
            <a:ext cx="81000" cy="81000"/>
            <a:chOff x="5476803" y="2392530"/>
            <a:chExt cx="108000" cy="108000"/>
          </a:xfrm>
        </p:grpSpPr>
        <p:cxnSp>
          <p:nvCxnSpPr>
            <p:cNvPr id="174" name="直接连接符 17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7" name="组合 156"/>
          <p:cNvGrpSpPr/>
          <p:nvPr/>
        </p:nvGrpSpPr>
        <p:grpSpPr>
          <a:xfrm>
            <a:off x="7178692" y="3084425"/>
            <a:ext cx="81000" cy="81000"/>
            <a:chOff x="5476803" y="2392530"/>
            <a:chExt cx="108000" cy="108000"/>
          </a:xfrm>
        </p:grpSpPr>
        <p:cxnSp>
          <p:nvCxnSpPr>
            <p:cNvPr id="172" name="直接连接符 17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/>
          <p:nvPr/>
        </p:nvGrpSpPr>
        <p:grpSpPr>
          <a:xfrm>
            <a:off x="7071536" y="2883447"/>
            <a:ext cx="81000" cy="81000"/>
            <a:chOff x="5476803" y="2392530"/>
            <a:chExt cx="108000" cy="108000"/>
          </a:xfrm>
        </p:grpSpPr>
        <p:cxnSp>
          <p:nvCxnSpPr>
            <p:cNvPr id="170" name="直接连接符 16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9" name="直接连接符 158"/>
          <p:cNvCxnSpPr/>
          <p:nvPr/>
        </p:nvCxnSpPr>
        <p:spPr>
          <a:xfrm>
            <a:off x="7643239" y="324537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>
            <a:off x="6687068" y="284755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>
            <a:off x="6706137" y="334047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>
            <a:off x="6835333" y="321782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接连接符 162"/>
          <p:cNvCxnSpPr/>
          <p:nvPr/>
        </p:nvCxnSpPr>
        <p:spPr>
          <a:xfrm>
            <a:off x="7580200" y="310377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>
            <a:off x="7614477" y="300595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接连接符 164"/>
          <p:cNvCxnSpPr/>
          <p:nvPr/>
        </p:nvCxnSpPr>
        <p:spPr>
          <a:xfrm>
            <a:off x="6832475" y="270919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>
            <a:off x="7444321" y="337619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>
            <a:off x="7704896" y="3211713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文本框 167"/>
          <p:cNvSpPr txBox="1"/>
          <p:nvPr/>
        </p:nvSpPr>
        <p:spPr>
          <a:xfrm>
            <a:off x="7007979" y="357814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169" name="文本框 168"/>
          <p:cNvSpPr txBox="1"/>
          <p:nvPr/>
        </p:nvSpPr>
        <p:spPr>
          <a:xfrm>
            <a:off x="5532758" y="2088701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197" name="直接连接符 196"/>
          <p:cNvCxnSpPr/>
          <p:nvPr/>
        </p:nvCxnSpPr>
        <p:spPr>
          <a:xfrm rot="16200000" flipV="1">
            <a:off x="1810682" y="2197312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直接连接符 197"/>
          <p:cNvCxnSpPr/>
          <p:nvPr/>
        </p:nvCxnSpPr>
        <p:spPr>
          <a:xfrm rot="5400000">
            <a:off x="982414" y="2653633"/>
            <a:ext cx="1269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文本框 198"/>
          <p:cNvSpPr txBox="1"/>
          <p:nvPr/>
        </p:nvSpPr>
        <p:spPr>
          <a:xfrm>
            <a:off x="1095496" y="3758992"/>
            <a:ext cx="14157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(a)  3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202" name="直接连接符 201"/>
          <p:cNvCxnSpPr/>
          <p:nvPr/>
        </p:nvCxnSpPr>
        <p:spPr>
          <a:xfrm rot="16200000" flipV="1">
            <a:off x="4524253" y="2193077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文本框 206"/>
          <p:cNvSpPr txBox="1"/>
          <p:nvPr/>
        </p:nvSpPr>
        <p:spPr>
          <a:xfrm>
            <a:off x="3818327" y="3750681"/>
            <a:ext cx="142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(b)  5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211" name="直接连接符 210"/>
          <p:cNvCxnSpPr/>
          <p:nvPr/>
        </p:nvCxnSpPr>
        <p:spPr>
          <a:xfrm rot="16200000" flipV="1">
            <a:off x="7206769" y="2024985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直接连接符 211"/>
          <p:cNvCxnSpPr/>
          <p:nvPr/>
        </p:nvCxnSpPr>
        <p:spPr>
          <a:xfrm rot="16200000" flipV="1">
            <a:off x="7211001" y="2235529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接连接符 212"/>
          <p:cNvCxnSpPr/>
          <p:nvPr/>
        </p:nvCxnSpPr>
        <p:spPr>
          <a:xfrm rot="10800000" flipV="1">
            <a:off x="6963556" y="2028187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 rot="10800000" flipV="1">
            <a:off x="6976255" y="2032419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/>
          <p:cNvCxnSpPr/>
          <p:nvPr/>
        </p:nvCxnSpPr>
        <p:spPr>
          <a:xfrm rot="10800000" flipV="1">
            <a:off x="6970694" y="2028184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3" name="文本框 222"/>
          <p:cNvSpPr txBox="1"/>
          <p:nvPr/>
        </p:nvSpPr>
        <p:spPr>
          <a:xfrm>
            <a:off x="6413030" y="3760723"/>
            <a:ext cx="1502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(c)  11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224" name="直接连接符 223"/>
          <p:cNvCxnSpPr/>
          <p:nvPr/>
        </p:nvCxnSpPr>
        <p:spPr>
          <a:xfrm rot="10800000" flipV="1">
            <a:off x="1610899" y="1974770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直接连接符 224"/>
          <p:cNvCxnSpPr/>
          <p:nvPr/>
        </p:nvCxnSpPr>
        <p:spPr>
          <a:xfrm rot="10800000" flipV="1">
            <a:off x="1618040" y="1981907"/>
            <a:ext cx="0" cy="135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直接连接符 225"/>
          <p:cNvCxnSpPr/>
          <p:nvPr/>
        </p:nvCxnSpPr>
        <p:spPr>
          <a:xfrm rot="10800000" flipV="1">
            <a:off x="4281153" y="1986599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直接连接符 226"/>
          <p:cNvCxnSpPr/>
          <p:nvPr/>
        </p:nvCxnSpPr>
        <p:spPr>
          <a:xfrm rot="10800000" flipV="1">
            <a:off x="4289089" y="1993768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直接连接符 227"/>
          <p:cNvCxnSpPr/>
          <p:nvPr/>
        </p:nvCxnSpPr>
        <p:spPr>
          <a:xfrm rot="16200000" flipV="1">
            <a:off x="4522411" y="1981072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/>
          <p:cNvCxnSpPr/>
          <p:nvPr/>
        </p:nvCxnSpPr>
        <p:spPr>
          <a:xfrm rot="10800000" flipV="1">
            <a:off x="4273458" y="2002987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>
            <a:off x="3609911" y="2944555"/>
            <a:ext cx="675000" cy="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接连接符 231"/>
          <p:cNvCxnSpPr/>
          <p:nvPr/>
        </p:nvCxnSpPr>
        <p:spPr>
          <a:xfrm>
            <a:off x="4293000" y="3133679"/>
            <a:ext cx="1107000" cy="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/>
          <p:nvPr/>
        </p:nvCxnSpPr>
        <p:spPr>
          <a:xfrm rot="16200000" flipH="1">
            <a:off x="4186159" y="3033449"/>
            <a:ext cx="216000" cy="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连接符 233"/>
          <p:cNvCxnSpPr/>
          <p:nvPr/>
        </p:nvCxnSpPr>
        <p:spPr>
          <a:xfrm rot="10800000" flipV="1">
            <a:off x="7420750" y="2028184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rot="16200000" flipV="1">
            <a:off x="7199625" y="1717804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/>
          <p:cNvCxnSpPr/>
          <p:nvPr/>
        </p:nvCxnSpPr>
        <p:spPr>
          <a:xfrm rot="10800000" flipV="1">
            <a:off x="7598021" y="2035328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rot="16200000" flipH="1">
            <a:off x="6424784" y="2648043"/>
            <a:ext cx="1080000" cy="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/>
          <p:cNvCxnSpPr/>
          <p:nvPr/>
        </p:nvCxnSpPr>
        <p:spPr>
          <a:xfrm>
            <a:off x="7582954" y="2957672"/>
            <a:ext cx="513000" cy="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>
            <a:off x="6960826" y="3189315"/>
            <a:ext cx="648000" cy="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rot="16200000" flipH="1">
            <a:off x="7487426" y="3078684"/>
            <a:ext cx="216000" cy="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标题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</p:spPr>
        <p:txBody>
          <a:bodyPr/>
          <a:lstStyle/>
          <a:p>
            <a:r>
              <a:rPr lang="en-US" altLang="zh-CN" dirty="0"/>
              <a:t>Boosting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en-US" altLang="zh-CN" dirty="0" err="1"/>
              <a:t>AdaBoost</a:t>
            </a:r>
            <a:r>
              <a:rPr lang="zh-CN" altLang="en-US" dirty="0"/>
              <a:t>实验</a:t>
            </a:r>
          </a:p>
        </p:txBody>
      </p:sp>
      <p:sp>
        <p:nvSpPr>
          <p:cNvPr id="216" name="内容占位符 4"/>
          <p:cNvSpPr>
            <a:spLocks noGrp="1"/>
          </p:cNvSpPr>
          <p:nvPr>
            <p:ph idx="1"/>
          </p:nvPr>
        </p:nvSpPr>
        <p:spPr>
          <a:xfrm>
            <a:off x="336685" y="4696434"/>
            <a:ext cx="8616950" cy="67667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从偏差</a:t>
            </a:r>
            <a:r>
              <a:rPr lang="en-US" altLang="zh-CN" dirty="0"/>
              <a:t>-</a:t>
            </a:r>
            <a:r>
              <a:rPr lang="zh-CN" altLang="en-US" dirty="0"/>
              <a:t>方差的角度：</a:t>
            </a:r>
            <a:r>
              <a:rPr lang="zh-CN" altLang="en-US" dirty="0">
                <a:solidFill>
                  <a:srgbClr val="1023F4"/>
                </a:solidFill>
              </a:rPr>
              <a:t>降低偏差</a:t>
            </a:r>
            <a:r>
              <a:rPr lang="zh-CN" altLang="en-US" dirty="0"/>
              <a:t>，可对</a:t>
            </a:r>
            <a:r>
              <a:rPr lang="zh-CN" altLang="en-US" dirty="0">
                <a:solidFill>
                  <a:srgbClr val="C00000"/>
                </a:solidFill>
              </a:rPr>
              <a:t>泛化性能相当弱</a:t>
            </a:r>
            <a:r>
              <a:rPr lang="zh-CN" altLang="en-US" dirty="0"/>
              <a:t>的学习器构造出很强的集成</a:t>
            </a:r>
            <a:endParaRPr lang="en-US" altLang="zh-CN" dirty="0"/>
          </a:p>
        </p:txBody>
      </p:sp>
      <p:sp>
        <p:nvSpPr>
          <p:cNvPr id="67" name="矩形 66"/>
          <p:cNvSpPr/>
          <p:nvPr/>
        </p:nvSpPr>
        <p:spPr>
          <a:xfrm>
            <a:off x="3394043" y="547793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i="1" dirty="0">
                <a:solidFill>
                  <a:srgbClr val="C00000"/>
                </a:solidFill>
              </a:rPr>
              <a:t>容易过拟合！</a:t>
            </a:r>
          </a:p>
        </p:txBody>
      </p:sp>
    </p:spTree>
    <p:extLst>
      <p:ext uri="{BB962C8B-B14F-4D97-AF65-F5344CB8AC3E}">
        <p14:creationId xmlns:p14="http://schemas.microsoft.com/office/powerpoint/2010/main" val="211390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多样性 </a:t>
            </a:r>
            <a:r>
              <a:rPr lang="en-US" altLang="zh-CN" dirty="0">
                <a:latin typeface="+mn-ea"/>
              </a:rPr>
              <a:t>– </a:t>
            </a:r>
            <a:r>
              <a:rPr lang="zh-CN" altLang="en-US" dirty="0">
                <a:latin typeface="+mn-ea"/>
              </a:rPr>
              <a:t>多样性增强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260350" y="1514547"/>
            <a:ext cx="8747463" cy="4339988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charset="2"/>
              <a:buChar char="p"/>
            </a:pPr>
            <a:r>
              <a:rPr lang="zh-CN" altLang="en-US" sz="3200" dirty="0">
                <a:latin typeface="+mn-ea"/>
                <a:ea typeface="+mn-ea"/>
              </a:rPr>
              <a:t>常见的增强个体学习器的多样性的方法</a:t>
            </a:r>
          </a:p>
          <a:p>
            <a:pPr marL="457200" indent="-457200">
              <a:buFont typeface="Wingdings" charset="2"/>
              <a:buChar char="p"/>
            </a:pPr>
            <a:endParaRPr lang="zh-CN" altLang="en-US" sz="3600" dirty="0">
              <a:latin typeface="+mn-ea"/>
              <a:ea typeface="+mn-ea"/>
            </a:endParaRPr>
          </a:p>
          <a:p>
            <a:pPr lvl="1">
              <a:buClr>
                <a:schemeClr val="tx1"/>
              </a:buClr>
            </a:pPr>
            <a:r>
              <a:rPr lang="zh-CN" altLang="en-US" sz="3000" dirty="0"/>
              <a:t>数据样本扰动 </a:t>
            </a:r>
            <a:r>
              <a:rPr lang="en-US" altLang="zh-CN" sz="3000" dirty="0"/>
              <a:t>--</a:t>
            </a:r>
            <a:r>
              <a:rPr lang="en-US" altLang="zh-CN" sz="3400" dirty="0"/>
              <a:t>Bootstrap</a:t>
            </a:r>
            <a:r>
              <a:rPr lang="zh-CN" altLang="en-US" sz="3400" dirty="0"/>
              <a:t>采样 </a:t>
            </a:r>
            <a:endParaRPr lang="zh-CN" altLang="en-US" sz="3000" dirty="0"/>
          </a:p>
          <a:p>
            <a:pPr lvl="1">
              <a:buClr>
                <a:schemeClr val="tx1"/>
              </a:buClr>
            </a:pPr>
            <a:r>
              <a:rPr lang="zh-CN" altLang="en-US" sz="3000" dirty="0"/>
              <a:t>输入属性扰动</a:t>
            </a:r>
          </a:p>
          <a:p>
            <a:pPr lvl="1">
              <a:buClr>
                <a:schemeClr val="tx1"/>
              </a:buClr>
            </a:pPr>
            <a:r>
              <a:rPr lang="zh-CN" altLang="en-US" sz="3000" dirty="0"/>
              <a:t>算法参数扰动</a:t>
            </a:r>
            <a:endParaRPr lang="en-US" altLang="zh-CN" sz="3000" dirty="0"/>
          </a:p>
          <a:p>
            <a:pPr marL="1257300" lvl="2" indent="-342900">
              <a:buClr>
                <a:schemeClr val="tx1"/>
              </a:buClr>
              <a:buFont typeface="Wingdings" charset="2"/>
              <a:buChar char="Ø"/>
            </a:pPr>
            <a:r>
              <a:rPr lang="zh-CN" altLang="en-US" sz="2800" dirty="0"/>
              <a:t>不稳定基学习器</a:t>
            </a:r>
            <a:r>
              <a:rPr lang="en-US" altLang="zh-CN" sz="2800" dirty="0"/>
              <a:t>:</a:t>
            </a:r>
            <a:r>
              <a:rPr lang="zh-CN" altLang="en-US" sz="2800" dirty="0"/>
              <a:t>   决策树  神经网络</a:t>
            </a:r>
            <a:endParaRPr lang="en-US" altLang="zh-CN" sz="28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Tx/>
              <a:buFont typeface="Wingdings" charset="2"/>
              <a:buChar char="Ø"/>
              <a:defRPr/>
            </a:pPr>
            <a:r>
              <a:rPr lang="zh-CN" altLang="en-US" sz="2800" dirty="0"/>
              <a:t>稳定基学习器</a:t>
            </a:r>
            <a:r>
              <a:rPr lang="en-US" altLang="zh-CN" sz="2800" dirty="0"/>
              <a:t>:</a:t>
            </a:r>
            <a:r>
              <a:rPr lang="zh-CN" altLang="en-US" sz="2800" dirty="0"/>
              <a:t>   线性分类器，  </a:t>
            </a:r>
            <a:r>
              <a:rPr lang="en-US" altLang="zh-CN" sz="2800" dirty="0"/>
              <a:t>SVM</a:t>
            </a:r>
            <a:r>
              <a:rPr lang="zh-Hans" altLang="en-US" sz="2800" dirty="0"/>
              <a:t>，</a:t>
            </a:r>
            <a:r>
              <a:rPr lang="en-US" altLang="zh-CN" sz="2800" dirty="0"/>
              <a:t> naïve</a:t>
            </a:r>
            <a:r>
              <a:rPr lang="zh-Hans" altLang="en-US" sz="2800" dirty="0"/>
              <a:t> </a:t>
            </a:r>
            <a:r>
              <a:rPr lang="en-US" altLang="zh-CN" sz="2800" dirty="0" err="1"/>
              <a:t>bayes</a:t>
            </a:r>
            <a:r>
              <a:rPr lang="zh-Hans" altLang="en-US" sz="2800" dirty="0"/>
              <a:t>，</a:t>
            </a:r>
            <a:r>
              <a:rPr lang="en-US" altLang="zh-CN" sz="2800" dirty="0"/>
              <a:t> </a:t>
            </a:r>
            <a:r>
              <a:rPr lang="en-US" altLang="zh-CN" sz="2800" dirty="0" err="1"/>
              <a:t>knn</a:t>
            </a:r>
            <a:endParaRPr lang="zh-CN" altLang="en-US" sz="28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72745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集成学习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77201" y="894257"/>
            <a:ext cx="8616950" cy="517431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0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zh-CN" altLang="en-US" sz="3000" dirty="0">
                <a:latin typeface="+mn-ea"/>
                <a:ea typeface="+mn-ea"/>
              </a:rPr>
              <a:t>个体与集成</a:t>
            </a:r>
            <a:endParaRPr lang="en-US" altLang="zh-CN" sz="3000" dirty="0"/>
          </a:p>
          <a:p>
            <a:r>
              <a:rPr lang="zh-CN" altLang="en-US" sz="3000" dirty="0">
                <a:latin typeface="+mn-ea"/>
                <a:ea typeface="+mn-ea"/>
              </a:rPr>
              <a:t> </a:t>
            </a:r>
            <a:r>
              <a:rPr lang="en-US" altLang="zh-CN" sz="3000" dirty="0">
                <a:latin typeface="+mn-lt"/>
                <a:ea typeface="+mn-ea"/>
              </a:rPr>
              <a:t>Boosting</a:t>
            </a:r>
          </a:p>
          <a:p>
            <a:pPr lvl="1"/>
            <a:r>
              <a:rPr lang="en-US" altLang="zh-CN" sz="3000" dirty="0" err="1"/>
              <a:t>Adaboost</a:t>
            </a:r>
            <a:r>
              <a:rPr lang="zh-CN" altLang="en-US" sz="3000" dirty="0"/>
              <a:t> </a:t>
            </a:r>
            <a:r>
              <a:rPr lang="en-US" altLang="zh-CN" sz="3000" dirty="0"/>
              <a:t> </a:t>
            </a:r>
          </a:p>
          <a:p>
            <a:r>
              <a:rPr lang="zh-CN" altLang="en-US" sz="3000" dirty="0">
                <a:latin typeface="+mn-ea"/>
                <a:ea typeface="+mn-ea"/>
              </a:rPr>
              <a:t> </a:t>
            </a:r>
            <a:r>
              <a:rPr lang="en-US" altLang="zh-CN" sz="3000" dirty="0">
                <a:latin typeface="+mn-lt"/>
                <a:ea typeface="+mn-ea"/>
              </a:rPr>
              <a:t>Bagging</a:t>
            </a:r>
            <a:r>
              <a:rPr lang="zh-CN" altLang="en-US" sz="3000" dirty="0">
                <a:latin typeface="+mn-ea"/>
                <a:ea typeface="+mn-ea"/>
              </a:rPr>
              <a:t>与随机森林</a:t>
            </a:r>
            <a:endParaRPr lang="en-US" altLang="zh-CN" sz="3000" dirty="0"/>
          </a:p>
          <a:p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 结合策略</a:t>
            </a:r>
            <a:endParaRPr lang="en-US" altLang="zh-CN" sz="2800" dirty="0">
              <a:solidFill>
                <a:srgbClr val="C00000"/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>
                <a:solidFill>
                  <a:srgbClr val="C00000"/>
                </a:solidFill>
                <a:latin typeface="+mn-ea"/>
                <a:ea typeface="+mn-ea"/>
              </a:rPr>
              <a:t>平均法</a:t>
            </a:r>
            <a:endParaRPr lang="en-US" altLang="zh-CN" sz="2600" dirty="0">
              <a:solidFill>
                <a:srgbClr val="C00000"/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>
                <a:solidFill>
                  <a:srgbClr val="C00000"/>
                </a:solidFill>
                <a:latin typeface="+mn-ea"/>
                <a:ea typeface="+mn-ea"/>
              </a:rPr>
              <a:t>投票法</a:t>
            </a:r>
            <a:endParaRPr lang="en-US" altLang="zh-CN" sz="2600" dirty="0">
              <a:solidFill>
                <a:srgbClr val="C00000"/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>
                <a:solidFill>
                  <a:srgbClr val="C00000"/>
                </a:solidFill>
                <a:latin typeface="+mn-ea"/>
                <a:ea typeface="+mn-ea"/>
              </a:rPr>
              <a:t>学习法</a:t>
            </a:r>
            <a:endParaRPr lang="en-US" altLang="zh-CN" sz="2600" dirty="0">
              <a:solidFill>
                <a:srgbClr val="C00000"/>
              </a:solidFill>
              <a:latin typeface="+mn-ea"/>
              <a:ea typeface="+mn-ea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多样性</a:t>
            </a:r>
            <a:endParaRPr lang="en-US" altLang="zh-CN" sz="2800" dirty="0">
              <a:solidFill>
                <a:srgbClr val="C00000"/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>
                <a:solidFill>
                  <a:srgbClr val="C00000"/>
                </a:solidFill>
                <a:latin typeface="+mn-ea"/>
                <a:ea typeface="+mn-ea"/>
              </a:rPr>
              <a:t>误差</a:t>
            </a:r>
            <a:r>
              <a:rPr lang="en-US" altLang="zh-CN" sz="2600" dirty="0">
                <a:solidFill>
                  <a:srgbClr val="C00000"/>
                </a:solidFill>
                <a:latin typeface="+mn-ea"/>
                <a:ea typeface="+mn-ea"/>
              </a:rPr>
              <a:t>-</a:t>
            </a:r>
            <a:r>
              <a:rPr lang="zh-CN" altLang="en-US" sz="2600" dirty="0">
                <a:solidFill>
                  <a:srgbClr val="C00000"/>
                </a:solidFill>
                <a:latin typeface="+mn-ea"/>
                <a:ea typeface="+mn-ea"/>
              </a:rPr>
              <a:t>分歧分解</a:t>
            </a:r>
            <a:endParaRPr lang="en-US" altLang="zh-CN" sz="2600" dirty="0">
              <a:solidFill>
                <a:srgbClr val="C00000"/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>
                <a:solidFill>
                  <a:srgbClr val="C00000"/>
                </a:solidFill>
                <a:latin typeface="+mn-ea"/>
                <a:ea typeface="+mn-ea"/>
              </a:rPr>
              <a:t>多样性度量</a:t>
            </a:r>
            <a:endParaRPr lang="en-US" altLang="zh-CN" sz="2600" dirty="0">
              <a:solidFill>
                <a:srgbClr val="C00000"/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>
                <a:solidFill>
                  <a:srgbClr val="C00000"/>
                </a:solidFill>
                <a:latin typeface="+mn-ea"/>
                <a:ea typeface="+mn-ea"/>
              </a:rPr>
              <a:t>多样性扰动</a:t>
            </a:r>
            <a:endParaRPr lang="en-US" altLang="zh-CN" sz="2600" dirty="0">
              <a:solidFill>
                <a:srgbClr val="C00000"/>
              </a:solidFill>
              <a:latin typeface="+mn-ea"/>
              <a:ea typeface="+mn-ea"/>
            </a:endParaRPr>
          </a:p>
          <a:p>
            <a:endParaRPr lang="zh-CN" altLang="en-US" sz="2800" dirty="0"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8422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 </a:t>
            </a:r>
            <a:r>
              <a:rPr lang="en-US" altLang="zh-CN" dirty="0"/>
              <a:t>– </a:t>
            </a:r>
            <a:r>
              <a:rPr lang="zh-CN" altLang="en-US" dirty="0"/>
              <a:t>简单分析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考虑二分类问题，假设基分类器的错误率为：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内容占位符 4"/>
              <p:cNvSpPr txBox="1">
                <a:spLocks/>
              </p:cNvSpPr>
              <p:nvPr/>
            </p:nvSpPr>
            <p:spPr>
              <a:xfrm>
                <a:off x="260350" y="3117221"/>
                <a:ext cx="8616950" cy="1220740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0000">
                  <a:lnSpc>
                    <a:spcPct val="120000"/>
                  </a:lnSpc>
                </a:pPr>
                <a:r>
                  <a:rPr lang="zh-CN" altLang="en-US" sz="2800" dirty="0"/>
                  <a:t>假设集成通过简单投票法结合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2800" dirty="0"/>
                  <a:t>分类器，若有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超过半数</a:t>
                </a:r>
                <a:r>
                  <a:rPr lang="zh-CN" altLang="en-US" sz="2800" dirty="0"/>
                  <a:t>的基分类器正确则分类就正确，例如对二分类有：</a:t>
                </a:r>
              </a:p>
            </p:txBody>
          </p:sp>
        </mc:Choice>
        <mc:Fallback>
          <p:sp>
            <p:nvSpPr>
              <p:cNvPr id="14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50" y="3117221"/>
                <a:ext cx="8616950" cy="1220740"/>
              </a:xfrm>
              <a:prstGeom prst="rect">
                <a:avLst/>
              </a:prstGeom>
              <a:blipFill>
                <a:blip r:embed="rId3"/>
                <a:stretch>
                  <a:fillRect l="-1178" t="-1020" r="-1031" b="-4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012" y="2029464"/>
            <a:ext cx="3785561" cy="6602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012" y="4765445"/>
            <a:ext cx="3481894" cy="116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8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 </a:t>
            </a:r>
            <a:r>
              <a:rPr lang="en-US" altLang="zh-CN" dirty="0"/>
              <a:t>– </a:t>
            </a:r>
            <a:r>
              <a:rPr lang="zh-CN" altLang="en-US" dirty="0"/>
              <a:t>简单分析</a:t>
            </a:r>
          </a:p>
        </p:txBody>
      </p:sp>
      <p:sp>
        <p:nvSpPr>
          <p:cNvPr id="13" name="内容占位符 4"/>
          <p:cNvSpPr txBox="1">
            <a:spLocks/>
          </p:cNvSpPr>
          <p:nvPr/>
        </p:nvSpPr>
        <p:spPr>
          <a:xfrm>
            <a:off x="260350" y="1260059"/>
            <a:ext cx="8616950" cy="1093674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>
              <a:lnSpc>
                <a:spcPct val="120000"/>
              </a:lnSpc>
            </a:pPr>
            <a:r>
              <a:rPr lang="zh-CN" altLang="en-US" sz="2800" dirty="0"/>
              <a:t>假设基分类器的</a:t>
            </a:r>
            <a:r>
              <a:rPr lang="zh-CN" altLang="en-US" sz="2800" dirty="0">
                <a:solidFill>
                  <a:srgbClr val="FF0000"/>
                </a:solidFill>
              </a:rPr>
              <a:t>错误率相互独立</a:t>
            </a:r>
            <a:r>
              <a:rPr lang="zh-CN" altLang="en-US" sz="2800" dirty="0"/>
              <a:t>，则由</a:t>
            </a:r>
            <a:r>
              <a:rPr lang="en-US" altLang="zh-CN" sz="2800" dirty="0" err="1"/>
              <a:t>Hoeffding</a:t>
            </a:r>
            <a:r>
              <a:rPr lang="zh-CN" altLang="en-US" sz="2800" dirty="0"/>
              <a:t>不等式可得</a:t>
            </a:r>
            <a:r>
              <a:rPr lang="zh-CN" altLang="en-US" sz="2800" dirty="0">
                <a:solidFill>
                  <a:srgbClr val="FF0000"/>
                </a:solidFill>
              </a:rPr>
              <a:t>集成的错误率</a:t>
            </a:r>
            <a:r>
              <a:rPr lang="zh-CN" altLang="en-US" sz="2800" dirty="0"/>
              <a:t>为：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4"/>
              <p:cNvSpPr txBox="1">
                <a:spLocks/>
              </p:cNvSpPr>
              <p:nvPr/>
            </p:nvSpPr>
            <p:spPr>
              <a:xfrm>
                <a:off x="405225" y="4880693"/>
                <a:ext cx="8616950" cy="1108966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20000"/>
                  </a:lnSpc>
                  <a:spcBef>
                    <a:spcPts val="3600"/>
                  </a:spcBef>
                </a:pP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上式</m:t>
                    </m:r>
                  </m:oMath>
                </a14:m>
                <a:r>
                  <a:rPr lang="zh-CN" altLang="en-US" sz="2800" dirty="0"/>
                  <a:t>显示，在一定条件下，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随着集成分类器数目的增加，集成的错误率将指数级下降</a:t>
                </a:r>
                <a:r>
                  <a:rPr lang="zh-CN" altLang="en-US" sz="2800" dirty="0"/>
                  <a:t>，最终趋向于</a:t>
                </a:r>
                <a:r>
                  <a:rPr lang="en-US" altLang="zh-CN" sz="2800" dirty="0"/>
                  <a:t>0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8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25" y="4880693"/>
                <a:ext cx="8616950" cy="1108966"/>
              </a:xfrm>
              <a:prstGeom prst="rect">
                <a:avLst/>
              </a:prstGeom>
              <a:blipFill rotWithShape="0">
                <a:blip r:embed="rId3"/>
                <a:stretch>
                  <a:fillRect t="-4396" b="-10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457" y="2563992"/>
            <a:ext cx="4647293" cy="187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7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 </a:t>
            </a:r>
            <a:r>
              <a:rPr lang="en-US" altLang="zh-CN" dirty="0"/>
              <a:t>– </a:t>
            </a:r>
            <a:r>
              <a:rPr lang="zh-CN" altLang="en-US" dirty="0"/>
              <a:t>简单分析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997898"/>
            <a:ext cx="8616950" cy="4930775"/>
          </a:xfrm>
        </p:spPr>
        <p:txBody>
          <a:bodyPr>
            <a:normAutofit/>
          </a:bodyPr>
          <a:lstStyle/>
          <a:p>
            <a:pPr marL="360000">
              <a:lnSpc>
                <a:spcPct val="120000"/>
              </a:lnSpc>
            </a:pPr>
            <a:r>
              <a:rPr kumimoji="1" lang="zh-CN" altLang="en-US" sz="2400" dirty="0"/>
              <a:t>上面的分析有一个关键假设：</a:t>
            </a:r>
            <a:r>
              <a:rPr kumimoji="1" lang="zh-CN" altLang="en-US" sz="2400" dirty="0">
                <a:solidFill>
                  <a:srgbClr val="FF0000"/>
                </a:solidFill>
              </a:rPr>
              <a:t>基学习器的误差相互独立</a:t>
            </a:r>
            <a:endParaRPr kumimoji="1" lang="zh-CN" altLang="en-US" sz="2400" dirty="0"/>
          </a:p>
          <a:p>
            <a:pPr marL="360000">
              <a:lnSpc>
                <a:spcPct val="120000"/>
              </a:lnSpc>
            </a:pPr>
            <a:r>
              <a:rPr kumimoji="1" lang="zh-CN" altLang="en-US" sz="2400" dirty="0"/>
              <a:t>现实任务中，个体学习器是为解决同一个问题训练出来的，显然</a:t>
            </a:r>
            <a:r>
              <a:rPr kumimoji="1" lang="zh-CN" altLang="en-US" sz="2400" dirty="0">
                <a:solidFill>
                  <a:srgbClr val="FF0000"/>
                </a:solidFill>
              </a:rPr>
              <a:t>不可能互相独立</a:t>
            </a:r>
            <a:endParaRPr kumimoji="1" lang="zh-CN" altLang="en-US" sz="2400" dirty="0"/>
          </a:p>
          <a:p>
            <a:pPr marL="360000">
              <a:lnSpc>
                <a:spcPct val="120000"/>
              </a:lnSpc>
            </a:pPr>
            <a:r>
              <a:rPr kumimoji="1" lang="zh-CN" altLang="en-US" sz="2400" dirty="0"/>
              <a:t>事实上，个体学习器的“</a:t>
            </a:r>
            <a:r>
              <a:rPr kumimoji="1" lang="zh-CN" altLang="en-US" sz="2400" dirty="0">
                <a:solidFill>
                  <a:srgbClr val="FF0000"/>
                </a:solidFill>
              </a:rPr>
              <a:t>准确性</a:t>
            </a:r>
            <a:r>
              <a:rPr kumimoji="1" lang="zh-CN" altLang="en-US" sz="2400" dirty="0"/>
              <a:t>”和“</a:t>
            </a:r>
            <a:r>
              <a:rPr kumimoji="1" lang="zh-CN" altLang="en-US" sz="2400" dirty="0">
                <a:solidFill>
                  <a:srgbClr val="FF0000"/>
                </a:solidFill>
              </a:rPr>
              <a:t>多样性</a:t>
            </a:r>
            <a:r>
              <a:rPr kumimoji="1" lang="zh-CN" altLang="en-US" sz="2400" dirty="0"/>
              <a:t>”本身就存在冲突</a:t>
            </a:r>
          </a:p>
          <a:p>
            <a:pPr marL="360000">
              <a:lnSpc>
                <a:spcPct val="120000"/>
              </a:lnSpc>
            </a:pPr>
            <a:r>
              <a:rPr kumimoji="1" lang="zh-CN" altLang="en-US" sz="2400" dirty="0"/>
              <a:t>如何产生“</a:t>
            </a:r>
            <a:r>
              <a:rPr kumimoji="1" lang="zh-CN" altLang="en-US" sz="2400" dirty="0">
                <a:solidFill>
                  <a:srgbClr val="FF0000"/>
                </a:solidFill>
              </a:rPr>
              <a:t>好而不同</a:t>
            </a:r>
            <a:r>
              <a:rPr kumimoji="1" lang="zh-CN" altLang="en-US" sz="2400" dirty="0"/>
              <a:t>”的个体学习器是集成学习研究的核心</a:t>
            </a:r>
          </a:p>
          <a:p>
            <a:pPr marL="360000">
              <a:lnSpc>
                <a:spcPct val="120000"/>
              </a:lnSpc>
            </a:pPr>
            <a:r>
              <a:rPr kumimoji="1" lang="zh-CN" altLang="en-US" sz="2400" dirty="0"/>
              <a:t>集成学习大致可分为两大类</a:t>
            </a:r>
          </a:p>
          <a:p>
            <a:pPr marL="360000">
              <a:lnSpc>
                <a:spcPct val="120000"/>
              </a:lnSpc>
            </a:pPr>
            <a:endParaRPr kumimoji="1"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562404" y="4732685"/>
            <a:ext cx="80128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400" dirty="0"/>
              <a:t>个体学习器</a:t>
            </a:r>
            <a:r>
              <a:rPr lang="zh-CN" altLang="en-US" sz="2400" dirty="0">
                <a:solidFill>
                  <a:srgbClr val="FF0000"/>
                </a:solidFill>
              </a:rPr>
              <a:t>存在</a:t>
            </a:r>
            <a:r>
              <a:rPr lang="zh-CN" altLang="en-US" sz="2400" dirty="0"/>
              <a:t>强依赖关系，必须</a:t>
            </a:r>
            <a:r>
              <a:rPr lang="zh-CN" altLang="en-US" sz="2400" dirty="0">
                <a:solidFill>
                  <a:srgbClr val="FF0000"/>
                </a:solidFill>
              </a:rPr>
              <a:t>串行</a:t>
            </a:r>
            <a:r>
              <a:rPr lang="zh-CN" altLang="en-US" sz="2400" dirty="0"/>
              <a:t>生成的序列化方法 </a:t>
            </a:r>
            <a:r>
              <a:rPr lang="en-US" altLang="zh-CN" sz="2400" dirty="0"/>
              <a:t>--&gt;</a:t>
            </a:r>
            <a:r>
              <a:rPr lang="zh-CN" altLang="en-US" sz="2400" dirty="0"/>
              <a:t> </a:t>
            </a:r>
            <a:r>
              <a:rPr lang="en-US" altLang="zh-CN" sz="2400" dirty="0"/>
              <a:t>Boosting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dirty="0" err="1"/>
              <a:t>Adaboost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Gradient</a:t>
            </a:r>
            <a:r>
              <a:rPr lang="zh-CN" altLang="en-US" sz="2400" dirty="0"/>
              <a:t> </a:t>
            </a:r>
            <a:r>
              <a:rPr lang="en-US" altLang="zh-CN" sz="2400" dirty="0"/>
              <a:t>Boost)</a:t>
            </a:r>
          </a:p>
          <a:p>
            <a:pPr marL="285750" indent="-285750">
              <a:buFont typeface="Arial" charset="0"/>
              <a:buChar char="•"/>
              <a:defRPr/>
            </a:pPr>
            <a:r>
              <a:rPr lang="zh-CN" altLang="en-US" sz="2400" dirty="0"/>
              <a:t>个体学习器</a:t>
            </a:r>
            <a:r>
              <a:rPr lang="zh-CN" altLang="en-US" sz="2400" dirty="0">
                <a:solidFill>
                  <a:srgbClr val="FF0000"/>
                </a:solidFill>
              </a:rPr>
              <a:t>不存在</a:t>
            </a:r>
            <a:r>
              <a:rPr lang="zh-CN" altLang="en-US" sz="2400" dirty="0"/>
              <a:t>强依赖关系，可以</a:t>
            </a:r>
            <a:r>
              <a:rPr lang="zh-CN" altLang="en-US" sz="2400" dirty="0">
                <a:solidFill>
                  <a:srgbClr val="FF0000"/>
                </a:solidFill>
              </a:rPr>
              <a:t>并行</a:t>
            </a:r>
            <a:r>
              <a:rPr lang="zh-CN" altLang="en-US" sz="2400" dirty="0"/>
              <a:t>生成的方法</a:t>
            </a:r>
            <a:r>
              <a:rPr lang="en-US" altLang="zh-CN" sz="2400" dirty="0"/>
              <a:t>--&gt;</a:t>
            </a:r>
            <a:r>
              <a:rPr lang="zh-CN" altLang="en-US" sz="2400" dirty="0"/>
              <a:t> </a:t>
            </a:r>
            <a:r>
              <a:rPr lang="en-US" altLang="zh-CN" sz="2400" dirty="0"/>
              <a:t>Bagging, Random</a:t>
            </a:r>
            <a:r>
              <a:rPr lang="zh-CN" altLang="en-US" sz="2400" dirty="0"/>
              <a:t> </a:t>
            </a:r>
            <a:r>
              <a:rPr lang="en-US" altLang="zh-CN" sz="2400" dirty="0"/>
              <a:t>Forest</a:t>
            </a:r>
          </a:p>
        </p:txBody>
      </p:sp>
    </p:spTree>
    <p:extLst>
      <p:ext uri="{BB962C8B-B14F-4D97-AF65-F5344CB8AC3E}">
        <p14:creationId xmlns:p14="http://schemas.microsoft.com/office/powerpoint/2010/main" val="1237320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ea"/>
              </a:rPr>
              <a:t>Bagging</a:t>
            </a:r>
            <a:r>
              <a:rPr lang="zh-CN" altLang="en-US" dirty="0">
                <a:latin typeface="+mn-ea"/>
              </a:rPr>
              <a:t>与随机森林</a:t>
            </a:r>
            <a:endParaRPr lang="zh-CN" altLang="en-US" dirty="0"/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524435" y="1630307"/>
            <a:ext cx="7867725" cy="1508670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个体学习器</a:t>
            </a:r>
            <a:r>
              <a:rPr lang="zh-CN" altLang="en-US" sz="2800" dirty="0">
                <a:solidFill>
                  <a:srgbClr val="FF0000"/>
                </a:solidFill>
              </a:rPr>
              <a:t>不存在强依赖关系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并行化生成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基于自助采样法</a:t>
            </a:r>
            <a:r>
              <a:rPr lang="en-US" altLang="zh-CN" sz="2800" dirty="0">
                <a:solidFill>
                  <a:srgbClr val="FF0000"/>
                </a:solidFill>
              </a:rPr>
              <a:t>(bootstrap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sampling)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56752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841" y="308915"/>
            <a:ext cx="1092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20" dirty="0">
                <a:solidFill>
                  <a:prstClr val="black"/>
                </a:solidFill>
                <a:latin typeface="FangSong"/>
                <a:cs typeface="FangSong"/>
              </a:rPr>
              <a:t>自</a:t>
            </a:r>
            <a:r>
              <a:rPr sz="2800" spc="-30" dirty="0">
                <a:solidFill>
                  <a:prstClr val="black"/>
                </a:solidFill>
                <a:latin typeface="FangSong"/>
                <a:cs typeface="FangSong"/>
              </a:rPr>
              <a:t>助法</a:t>
            </a:r>
            <a:endParaRPr sz="2800">
              <a:solidFill>
                <a:prstClr val="black"/>
              </a:solidFill>
              <a:latin typeface="FangSong"/>
              <a:cs typeface="FangSong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985" y="955611"/>
            <a:ext cx="2872724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0"/>
              </a:lnSpc>
            </a:pPr>
            <a:r>
              <a:rPr sz="2400" dirty="0">
                <a:solidFill>
                  <a:prstClr val="black"/>
                </a:solidFill>
                <a:latin typeface="FangSong"/>
                <a:cs typeface="FangSong"/>
              </a:rPr>
              <a:t>基于“</a:t>
            </a:r>
            <a:r>
              <a:rPr sz="2400">
                <a:solidFill>
                  <a:prstClr val="black"/>
                </a:solidFill>
                <a:latin typeface="FangSong"/>
                <a:cs typeface="FangSong"/>
              </a:rPr>
              <a:t>自助采样”</a:t>
            </a:r>
            <a:endParaRPr lang="en-US" sz="2400">
              <a:solidFill>
                <a:prstClr val="black"/>
              </a:solidFill>
              <a:latin typeface="FangSong"/>
              <a:cs typeface="FangSong"/>
            </a:endParaRPr>
          </a:p>
          <a:p>
            <a:pPr marL="12700">
              <a:lnSpc>
                <a:spcPts val="2830"/>
              </a:lnSpc>
            </a:pPr>
            <a:r>
              <a:rPr sz="2400" spc="-350" dirty="0">
                <a:solidFill>
                  <a:prstClr val="black"/>
                </a:solidFill>
                <a:latin typeface="FangSong"/>
                <a:cs typeface="FangSong"/>
              </a:rPr>
              <a:t> 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(bo</a:t>
            </a:r>
            <a:r>
              <a:rPr sz="2000" spc="-10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ts</a:t>
            </a:r>
            <a:r>
              <a:rPr sz="2000" spc="-4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ap</a:t>
            </a:r>
            <a:r>
              <a:rPr sz="2000" spc="-10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sa</a:t>
            </a:r>
            <a:r>
              <a:rPr sz="2000" spc="-10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pl</a:t>
            </a:r>
            <a:r>
              <a:rPr sz="2000" spc="-2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ng)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5262" y="1809760"/>
            <a:ext cx="52070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0"/>
              </a:lnSpc>
            </a:pPr>
            <a:r>
              <a:rPr sz="2400" dirty="0">
                <a:solidFill>
                  <a:srgbClr val="00AF50"/>
                </a:solidFill>
                <a:latin typeface="FangSong"/>
                <a:cs typeface="FangSong"/>
              </a:rPr>
              <a:t>亦称“有放回采样”、“可重复采样”</a:t>
            </a:r>
            <a:endParaRPr sz="2400" dirty="0">
              <a:solidFill>
                <a:prstClr val="black"/>
              </a:solidFill>
              <a:latin typeface="FangSong"/>
              <a:cs typeface="FangSong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33144" y="28362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33144" y="28362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85544" y="30648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5544" y="30648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14144" y="27600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14144" y="27600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76144" y="25314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FF99C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76144" y="25314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09544" y="27600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09544" y="27600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50458" y="2230927"/>
            <a:ext cx="2362200" cy="1447800"/>
          </a:xfrm>
          <a:custGeom>
            <a:avLst/>
            <a:gdLst/>
            <a:ahLst/>
            <a:cxnLst/>
            <a:rect l="l" t="t" r="r" b="b"/>
            <a:pathLst>
              <a:path w="2362200" h="1447800">
                <a:moveTo>
                  <a:pt x="0" y="1447800"/>
                </a:moveTo>
                <a:lnTo>
                  <a:pt x="2362200" y="1447800"/>
                </a:lnTo>
                <a:lnTo>
                  <a:pt x="23622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42744" y="29886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9933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42744" y="29886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33344" y="24552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33344" y="24552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28544" y="27600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28544" y="27600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123944" y="2683764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0" y="152400"/>
                </a:moveTo>
                <a:lnTo>
                  <a:pt x="571500" y="152400"/>
                </a:lnTo>
                <a:lnTo>
                  <a:pt x="571500" y="0"/>
                </a:lnTo>
                <a:lnTo>
                  <a:pt x="762000" y="304800"/>
                </a:lnTo>
                <a:lnTo>
                  <a:pt x="571500" y="609600"/>
                </a:lnTo>
                <a:lnTo>
                  <a:pt x="571500" y="457200"/>
                </a:lnTo>
                <a:lnTo>
                  <a:pt x="0" y="457200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09544" y="33696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209544" y="33696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28544" y="32172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28544" y="321726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242559" y="28515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242559" y="28515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94959" y="30801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94959" y="30801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385559" y="25467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FF99C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85559" y="25467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18959" y="27753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18959" y="27753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166359" y="2241804"/>
            <a:ext cx="2362200" cy="1447800"/>
          </a:xfrm>
          <a:custGeom>
            <a:avLst/>
            <a:gdLst/>
            <a:ahLst/>
            <a:cxnLst/>
            <a:rect l="l" t="t" r="r" b="b"/>
            <a:pathLst>
              <a:path w="2362200" h="1447800">
                <a:moveTo>
                  <a:pt x="0" y="1447800"/>
                </a:moveTo>
                <a:lnTo>
                  <a:pt x="2362199" y="1447800"/>
                </a:lnTo>
                <a:lnTo>
                  <a:pt x="2362199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52159" y="30039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9933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852159" y="30039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842759" y="24705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42759" y="24705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537959" y="32325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537959" y="3232501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94959" y="2749394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94959" y="2749394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4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082028" y="2894173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082028" y="2894173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525768" y="2642713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144607" y="0"/>
                </a:moveTo>
                <a:lnTo>
                  <a:pt x="92050" y="6113"/>
                </a:lnTo>
                <a:lnTo>
                  <a:pt x="48282" y="20468"/>
                </a:lnTo>
                <a:lnTo>
                  <a:pt x="9646" y="49377"/>
                </a:lnTo>
                <a:lnTo>
                  <a:pt x="0" y="76102"/>
                </a:lnTo>
                <a:lnTo>
                  <a:pt x="203" y="80067"/>
                </a:lnTo>
                <a:lnTo>
                  <a:pt x="27125" y="118908"/>
                </a:lnTo>
                <a:lnTo>
                  <a:pt x="62467" y="136460"/>
                </a:lnTo>
                <a:lnTo>
                  <a:pt x="109730" y="147953"/>
                </a:lnTo>
                <a:lnTo>
                  <a:pt x="166894" y="151960"/>
                </a:lnTo>
                <a:lnTo>
                  <a:pt x="184433" y="150595"/>
                </a:lnTo>
                <a:lnTo>
                  <a:pt x="232228" y="140641"/>
                </a:lnTo>
                <a:lnTo>
                  <a:pt x="270244" y="122741"/>
                </a:lnTo>
                <a:lnTo>
                  <a:pt x="300053" y="88397"/>
                </a:lnTo>
                <a:lnTo>
                  <a:pt x="303826" y="67458"/>
                </a:lnTo>
                <a:lnTo>
                  <a:pt x="300851" y="58853"/>
                </a:lnTo>
                <a:lnTo>
                  <a:pt x="270893" y="28577"/>
                </a:lnTo>
                <a:lnTo>
                  <a:pt x="232197" y="11849"/>
                </a:lnTo>
                <a:lnTo>
                  <a:pt x="182521" y="1986"/>
                </a:lnTo>
                <a:lnTo>
                  <a:pt x="144607" y="0"/>
                </a:lnTo>
                <a:close/>
              </a:path>
            </a:pathLst>
          </a:custGeom>
          <a:solidFill>
            <a:srgbClr val="FF99C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525768" y="2642713"/>
            <a:ext cx="304165" cy="152400"/>
          </a:xfrm>
          <a:custGeom>
            <a:avLst/>
            <a:gdLst/>
            <a:ahLst/>
            <a:cxnLst/>
            <a:rect l="l" t="t" r="r" b="b"/>
            <a:pathLst>
              <a:path w="304165" h="152400">
                <a:moveTo>
                  <a:pt x="0" y="76102"/>
                </a:moveTo>
                <a:lnTo>
                  <a:pt x="16803" y="41299"/>
                </a:lnTo>
                <a:lnTo>
                  <a:pt x="61679" y="14876"/>
                </a:lnTo>
                <a:lnTo>
                  <a:pt x="108766" y="3073"/>
                </a:lnTo>
                <a:lnTo>
                  <a:pt x="144607" y="0"/>
                </a:lnTo>
                <a:lnTo>
                  <a:pt x="163979" y="495"/>
                </a:lnTo>
                <a:lnTo>
                  <a:pt x="216728" y="7721"/>
                </a:lnTo>
                <a:lnTo>
                  <a:pt x="259377" y="22335"/>
                </a:lnTo>
                <a:lnTo>
                  <a:pt x="295973" y="50604"/>
                </a:lnTo>
                <a:lnTo>
                  <a:pt x="303826" y="67458"/>
                </a:lnTo>
                <a:lnTo>
                  <a:pt x="302968" y="78208"/>
                </a:lnTo>
                <a:lnTo>
                  <a:pt x="280176" y="115197"/>
                </a:lnTo>
                <a:lnTo>
                  <a:pt x="246149" y="135503"/>
                </a:lnTo>
                <a:lnTo>
                  <a:pt x="201249" y="148227"/>
                </a:lnTo>
                <a:lnTo>
                  <a:pt x="166894" y="151960"/>
                </a:lnTo>
                <a:lnTo>
                  <a:pt x="146864" y="151544"/>
                </a:lnTo>
                <a:lnTo>
                  <a:pt x="92776" y="144883"/>
                </a:lnTo>
                <a:lnTo>
                  <a:pt x="49262" y="131212"/>
                </a:lnTo>
                <a:lnTo>
                  <a:pt x="11185" y="104545"/>
                </a:lnTo>
                <a:lnTo>
                  <a:pt x="0" y="76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68236" y="3946890"/>
            <a:ext cx="3091815" cy="281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10" dirty="0">
                <a:solidFill>
                  <a:prstClr val="black"/>
                </a:solidFill>
                <a:latin typeface="FangSong"/>
                <a:cs typeface="FangSong"/>
              </a:rPr>
              <a:t>约</a:t>
            </a:r>
            <a:r>
              <a:rPr sz="2000" dirty="0">
                <a:solidFill>
                  <a:prstClr val="black"/>
                </a:solidFill>
                <a:latin typeface="FangSong"/>
                <a:cs typeface="FangSong"/>
              </a:rPr>
              <a:t>有</a:t>
            </a:r>
            <a:r>
              <a:rPr sz="2000" spc="-320" dirty="0">
                <a:solidFill>
                  <a:prstClr val="black"/>
                </a:solidFill>
                <a:latin typeface="FangSong"/>
                <a:cs typeface="FangSong"/>
              </a:rPr>
              <a:t> 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36.8%</a:t>
            </a:r>
            <a:r>
              <a:rPr sz="2000" spc="-25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prstClr val="black"/>
                </a:solidFill>
                <a:latin typeface="FangSong"/>
                <a:cs typeface="FangSong"/>
              </a:rPr>
              <a:t>的样</a:t>
            </a:r>
            <a:r>
              <a:rPr sz="2000" dirty="0">
                <a:solidFill>
                  <a:prstClr val="black"/>
                </a:solidFill>
                <a:latin typeface="FangSong"/>
                <a:cs typeface="FangSong"/>
              </a:rPr>
              <a:t>本不出现</a:t>
            </a:r>
            <a:endParaRPr sz="2000">
              <a:solidFill>
                <a:prstClr val="black"/>
              </a:solidFill>
              <a:latin typeface="FangSong"/>
              <a:cs typeface="FangSong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114044" y="4428949"/>
            <a:ext cx="419100" cy="645160"/>
          </a:xfrm>
          <a:custGeom>
            <a:avLst/>
            <a:gdLst/>
            <a:ahLst/>
            <a:cxnLst/>
            <a:rect l="l" t="t" r="r" b="b"/>
            <a:pathLst>
              <a:path w="419100" h="645160">
                <a:moveTo>
                  <a:pt x="0" y="435101"/>
                </a:moveTo>
                <a:lnTo>
                  <a:pt x="104775" y="435101"/>
                </a:lnTo>
                <a:lnTo>
                  <a:pt x="104775" y="0"/>
                </a:lnTo>
                <a:lnTo>
                  <a:pt x="314325" y="0"/>
                </a:lnTo>
                <a:lnTo>
                  <a:pt x="314325" y="435101"/>
                </a:lnTo>
                <a:lnTo>
                  <a:pt x="419100" y="435101"/>
                </a:lnTo>
                <a:lnTo>
                  <a:pt x="209550" y="644651"/>
                </a:lnTo>
                <a:lnTo>
                  <a:pt x="0" y="43510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68236" y="5125694"/>
            <a:ext cx="8410956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b="1" spc="1080" dirty="0">
                <a:solidFill>
                  <a:prstClr val="black"/>
                </a:solidFill>
                <a:latin typeface="Hannotate SC"/>
                <a:cs typeface="Hannotate SC"/>
              </a:rPr>
              <a:t>“</a:t>
            </a:r>
            <a:r>
              <a:rPr sz="2000" b="1" spc="5" dirty="0">
                <a:solidFill>
                  <a:prstClr val="black"/>
                </a:solidFill>
                <a:latin typeface="Hannotate SC"/>
                <a:cs typeface="Hannotate SC"/>
              </a:rPr>
              <a:t>包外估</a:t>
            </a:r>
            <a:r>
              <a:rPr sz="2000" b="1" spc="540" dirty="0">
                <a:solidFill>
                  <a:prstClr val="black"/>
                </a:solidFill>
                <a:latin typeface="Hannotate SC"/>
                <a:cs typeface="Hannotate SC"/>
              </a:rPr>
              <a:t>计”</a:t>
            </a:r>
            <a:r>
              <a:rPr sz="2000" spc="-5" dirty="0">
                <a:solidFill>
                  <a:prstClr val="black"/>
                </a:solidFill>
                <a:latin typeface="Verdana"/>
                <a:cs typeface="Verdana"/>
              </a:rPr>
              <a:t>(ou</a:t>
            </a:r>
            <a:r>
              <a:rPr sz="2000" spc="-40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-</a:t>
            </a:r>
            <a:r>
              <a:rPr sz="2000" spc="-20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2000" spc="-45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-b</a:t>
            </a:r>
            <a:r>
              <a:rPr sz="2000" spc="-1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g</a:t>
            </a:r>
            <a:r>
              <a:rPr sz="2000" spc="-10" dirty="0">
                <a:solidFill>
                  <a:prstClr val="black"/>
                </a:solidFill>
                <a:latin typeface="Verdana"/>
                <a:cs typeface="Verdana"/>
              </a:rPr>
              <a:t> e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sti</a:t>
            </a:r>
            <a:r>
              <a:rPr sz="2000" spc="-20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at</a:t>
            </a:r>
            <a:r>
              <a:rPr sz="2000" spc="-2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2000" dirty="0">
                <a:solidFill>
                  <a:prstClr val="black"/>
                </a:solidFill>
                <a:latin typeface="Verdana"/>
                <a:cs typeface="Verdana"/>
              </a:rPr>
              <a:t>on)</a:t>
            </a:r>
            <a:endParaRPr lang="en-US" sz="2000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12700"/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初始数据集</a:t>
            </a:r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D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中约有</a:t>
            </a:r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36.8%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的样本未出现在采样数据集</a:t>
            </a:r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D’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中。</a:t>
            </a:r>
            <a:endParaRPr lang="en-US" altLang="zh-CN" sz="2000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12700"/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D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和</a:t>
            </a:r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D’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都有</a:t>
            </a:r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个样本。</a:t>
            </a:r>
            <a:endParaRPr lang="en-US" altLang="zh-CN" sz="2000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12700"/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D’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用作训练集，</a:t>
            </a:r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D\D’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用作测试集 </a:t>
            </a:r>
            <a:r>
              <a:rPr lang="mr-IN" altLang="zh-CN" sz="2000" dirty="0">
                <a:solidFill>
                  <a:prstClr val="black"/>
                </a:solidFill>
                <a:latin typeface="Verdana"/>
                <a:cs typeface="Verdana"/>
              </a:rPr>
              <a:t>–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 未出现在</a:t>
            </a:r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D’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的</a:t>
            </a:r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36.8%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数据在</a:t>
            </a:r>
            <a:r>
              <a:rPr lang="en-US" altLang="zh-CN" sz="2000" dirty="0">
                <a:solidFill>
                  <a:prstClr val="black"/>
                </a:solidFill>
                <a:latin typeface="Verdana"/>
                <a:cs typeface="Verdana"/>
              </a:rPr>
              <a:t>D\D’</a:t>
            </a:r>
            <a:r>
              <a:rPr lang="zh-CN" altLang="en-US" sz="2000" dirty="0">
                <a:solidFill>
                  <a:prstClr val="black"/>
                </a:solidFill>
                <a:latin typeface="Verdana"/>
                <a:cs typeface="Verdana"/>
              </a:rPr>
              <a:t>中</a:t>
            </a:r>
            <a:endParaRPr sz="2000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768223" y="4384102"/>
            <a:ext cx="2615184" cy="633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162231" y="4002992"/>
            <a:ext cx="3665220" cy="892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solidFill>
                  <a:srgbClr val="FF0000"/>
                </a:solidFill>
                <a:latin typeface="Wingdings"/>
                <a:cs typeface="Wingdings"/>
              </a:rPr>
              <a:t></a:t>
            </a:r>
            <a:r>
              <a:rPr sz="2400" spc="-2050" dirty="0">
                <a:solidFill>
                  <a:srgbClr val="FF0000"/>
                </a:solidFill>
                <a:latin typeface="Wingdings"/>
                <a:cs typeface="Wingdings"/>
              </a:rPr>
              <a:t> </a:t>
            </a:r>
            <a:r>
              <a:rPr sz="2400" dirty="0">
                <a:solidFill>
                  <a:srgbClr val="FF0000"/>
                </a:solidFill>
                <a:latin typeface="FangSong"/>
                <a:cs typeface="FangSong"/>
              </a:rPr>
              <a:t>训练集与原样本集同规模</a:t>
            </a:r>
            <a:endParaRPr sz="2400">
              <a:solidFill>
                <a:prstClr val="black"/>
              </a:solidFill>
              <a:latin typeface="FangSong"/>
              <a:cs typeface="FangSong"/>
            </a:endParaRPr>
          </a:p>
          <a:p>
            <a:pPr marL="12700">
              <a:spcBef>
                <a:spcPts val="1200"/>
              </a:spcBef>
            </a:pPr>
            <a:r>
              <a:rPr sz="2400" dirty="0">
                <a:solidFill>
                  <a:srgbClr val="0000FF"/>
                </a:solidFill>
                <a:latin typeface="Wingdings"/>
                <a:cs typeface="Wingdings"/>
              </a:rPr>
              <a:t></a:t>
            </a:r>
            <a:r>
              <a:rPr sz="2400" spc="-2050" dirty="0">
                <a:solidFill>
                  <a:srgbClr val="0000FF"/>
                </a:solidFill>
                <a:latin typeface="Wingdings"/>
                <a:cs typeface="Wingdings"/>
              </a:rPr>
              <a:t> </a:t>
            </a:r>
            <a:r>
              <a:rPr sz="2400" dirty="0">
                <a:solidFill>
                  <a:srgbClr val="0000FF"/>
                </a:solidFill>
                <a:latin typeface="FangSong"/>
                <a:cs typeface="FangSong"/>
              </a:rPr>
              <a:t>数据分布有所改变</a:t>
            </a:r>
            <a:endParaRPr sz="2400">
              <a:solidFill>
                <a:prstClr val="black"/>
              </a:solidFill>
              <a:latin typeface="FangSong"/>
              <a:cs typeface="FangSong"/>
            </a:endParaRPr>
          </a:p>
        </p:txBody>
      </p:sp>
      <p:sp>
        <p:nvSpPr>
          <p:cNvPr id="53" name="object 48"/>
          <p:cNvSpPr txBox="1"/>
          <p:nvPr/>
        </p:nvSpPr>
        <p:spPr>
          <a:xfrm>
            <a:off x="1078098" y="2722931"/>
            <a:ext cx="29616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2000">
                <a:solidFill>
                  <a:prstClr val="black"/>
                </a:solidFill>
                <a:latin typeface="FangSong"/>
                <a:cs typeface="FangSong"/>
              </a:rPr>
              <a:t>D</a:t>
            </a:r>
            <a:endParaRPr sz="2000">
              <a:solidFill>
                <a:prstClr val="black"/>
              </a:solidFill>
              <a:latin typeface="FangSong"/>
              <a:cs typeface="FangSong"/>
            </a:endParaRPr>
          </a:p>
        </p:txBody>
      </p:sp>
      <p:sp>
        <p:nvSpPr>
          <p:cNvPr id="54" name="object 48"/>
          <p:cNvSpPr txBox="1"/>
          <p:nvPr/>
        </p:nvSpPr>
        <p:spPr>
          <a:xfrm>
            <a:off x="7793801" y="2803292"/>
            <a:ext cx="29616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2000">
                <a:solidFill>
                  <a:prstClr val="black"/>
                </a:solidFill>
                <a:latin typeface="FangSong"/>
                <a:cs typeface="FangSong"/>
              </a:rPr>
              <a:t>D’</a:t>
            </a:r>
            <a:endParaRPr sz="2000">
              <a:solidFill>
                <a:prstClr val="black"/>
              </a:solidFill>
              <a:latin typeface="FangSong"/>
              <a:cs typeface="FangSong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513709" y="44674"/>
            <a:ext cx="5594137" cy="175432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从初始数据集中产生多个不同的训练集，对集成学习有很大的好处</a:t>
            </a:r>
            <a:endParaRPr lang="en-US" altLang="zh-CN" dirty="0">
              <a:solidFill>
                <a:prstClr val="black"/>
              </a:solidFill>
            </a:endParaRPr>
          </a:p>
          <a:p>
            <a:pPr marL="285750" lvl="1" indent="-285750"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自助法在数据集较小、难以有效划分训练</a:t>
            </a:r>
            <a:r>
              <a:rPr lang="en-US" altLang="zh-CN" dirty="0">
                <a:solidFill>
                  <a:prstClr val="black"/>
                </a:solidFill>
              </a:rPr>
              <a:t>/</a:t>
            </a:r>
            <a:r>
              <a:rPr lang="zh-CN" altLang="en-US" dirty="0">
                <a:solidFill>
                  <a:prstClr val="black"/>
                </a:solidFill>
              </a:rPr>
              <a:t>测试集时很有用；</a:t>
            </a:r>
            <a:endParaRPr lang="en-US" altLang="zh-CN" dirty="0">
              <a:solidFill>
                <a:prstClr val="black"/>
              </a:solidFill>
            </a:endParaRPr>
          </a:p>
          <a:p>
            <a:pPr marL="285750" lvl="1" indent="-285750">
              <a:buFont typeface="Arial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由于改变了数据集分布可能引入估计偏差，在数据量足够时，留出法和交叉验证法更常用。</a:t>
            </a:r>
          </a:p>
        </p:txBody>
      </p:sp>
    </p:spTree>
    <p:extLst>
      <p:ext uri="{BB962C8B-B14F-4D97-AF65-F5344CB8AC3E}">
        <p14:creationId xmlns:p14="http://schemas.microsoft.com/office/powerpoint/2010/main" val="168155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9757</TotalTime>
  <Words>3233</Words>
  <Application>Microsoft Macintosh PowerPoint</Application>
  <PresentationFormat>全屏显示(4:3)</PresentationFormat>
  <Paragraphs>389</Paragraphs>
  <Slides>48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73" baseType="lpstr">
      <vt:lpstr>DengXian</vt:lpstr>
      <vt:lpstr>华文新魏</vt:lpstr>
      <vt:lpstr>楷体</vt:lpstr>
      <vt:lpstr>宋体</vt:lpstr>
      <vt:lpstr>Microsoft YaHei</vt:lpstr>
      <vt:lpstr>Microsoft YaHei</vt:lpstr>
      <vt:lpstr>幼圆</vt:lpstr>
      <vt:lpstr>CMMI10</vt:lpstr>
      <vt:lpstr>CMR10</vt:lpstr>
      <vt:lpstr>FangSong</vt:lpstr>
      <vt:lpstr>Hannotate SC</vt:lpstr>
      <vt:lpstr>STSongti-SC-Regular</vt:lpstr>
      <vt:lpstr>Symbol Tiger Expert</vt:lpstr>
      <vt:lpstr>Times </vt:lpstr>
      <vt:lpstr>Arial</vt:lpstr>
      <vt:lpstr>Calibri</vt:lpstr>
      <vt:lpstr>Cambria Math</vt:lpstr>
      <vt:lpstr>Courier New</vt:lpstr>
      <vt:lpstr>Symbol</vt:lpstr>
      <vt:lpstr>Times</vt:lpstr>
      <vt:lpstr>Times New Roman</vt:lpstr>
      <vt:lpstr>Verdana</vt:lpstr>
      <vt:lpstr>Wingdings</vt:lpstr>
      <vt:lpstr>机器学习v2.1rgb</vt:lpstr>
      <vt:lpstr>Equation.3</vt:lpstr>
      <vt:lpstr>数据分析与数据挖掘</vt:lpstr>
      <vt:lpstr>集成学习</vt:lpstr>
      <vt:lpstr>个体与集成</vt:lpstr>
      <vt:lpstr>个体与集成</vt:lpstr>
      <vt:lpstr>个体与集成 – 简单分析</vt:lpstr>
      <vt:lpstr>个体与集成 – 简单分析</vt:lpstr>
      <vt:lpstr>个体与集成 – 简单分析</vt:lpstr>
      <vt:lpstr>Bagging与随机森林</vt:lpstr>
      <vt:lpstr>PowerPoint 演示文稿</vt:lpstr>
      <vt:lpstr>Bagging算法</vt:lpstr>
      <vt:lpstr>Bagging算法特点</vt:lpstr>
      <vt:lpstr>回顾：偏差与方差</vt:lpstr>
      <vt:lpstr>Bagging实验</vt:lpstr>
      <vt:lpstr>Bagging与随机森林</vt:lpstr>
      <vt:lpstr>决策树模型</vt:lpstr>
      <vt:lpstr>随机森林</vt:lpstr>
      <vt:lpstr>随机森林算法</vt:lpstr>
      <vt:lpstr>Bagging与随机森林 - 随机森林实验</vt:lpstr>
      <vt:lpstr>Boosting</vt:lpstr>
      <vt:lpstr>Boosting</vt:lpstr>
      <vt:lpstr>Boosting – AdaBoost算法</vt:lpstr>
      <vt:lpstr>Boosting</vt:lpstr>
      <vt:lpstr>Adaboost – Adaptive Boosting</vt:lpstr>
      <vt:lpstr>Adaboost：对于m=1,2,…M</vt:lpstr>
      <vt:lpstr>Adaboost：对于m=1,2,…M</vt:lpstr>
      <vt:lpstr>Adaboost</vt:lpstr>
      <vt:lpstr>举例</vt:lpstr>
      <vt:lpstr>解</vt:lpstr>
      <vt:lpstr>m=1</vt:lpstr>
      <vt:lpstr>m=1</vt:lpstr>
      <vt:lpstr>m=1</vt:lpstr>
      <vt:lpstr>m=1</vt:lpstr>
      <vt:lpstr>m=2</vt:lpstr>
      <vt:lpstr>m=2</vt:lpstr>
      <vt:lpstr>m=2</vt:lpstr>
      <vt:lpstr>m=3</vt:lpstr>
      <vt:lpstr>m=3</vt:lpstr>
      <vt:lpstr>m=3</vt:lpstr>
      <vt:lpstr>Boosting – AdaBoost算法</vt:lpstr>
      <vt:lpstr>误差上限</vt:lpstr>
      <vt:lpstr>替代损失 (surrogate loss)</vt:lpstr>
      <vt:lpstr>误差上限</vt:lpstr>
      <vt:lpstr>后半部分</vt:lpstr>
      <vt:lpstr>训练误差界</vt:lpstr>
      <vt:lpstr>训练误差界</vt:lpstr>
      <vt:lpstr>Boosting – AdaBoost实验</vt:lpstr>
      <vt:lpstr>多样性 – 多样性增强</vt:lpstr>
      <vt:lpstr>集成学习</vt:lpstr>
    </vt:vector>
  </TitlesOfParts>
  <Company>LAMDA Group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机器学习-第八章</dc:title>
  <dc:creator/>
  <cp:lastModifiedBy>Microsoft Office 用户</cp:lastModifiedBy>
  <cp:revision>745</cp:revision>
  <cp:lastPrinted>2019-04-02T05:09:58Z</cp:lastPrinted>
  <dcterms:created xsi:type="dcterms:W3CDTF">2015-07-03T14:11:57Z</dcterms:created>
  <dcterms:modified xsi:type="dcterms:W3CDTF">2019-04-04T04:05:47Z</dcterms:modified>
</cp:coreProperties>
</file>